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Lst>
  <p:sldSz cy="6858000" cx="12192000"/>
  <p:notesSz cx="6858000" cy="9144000"/>
  <p:embeddedFontLst>
    <p:embeddedFont>
      <p:font typeface="Play"/>
      <p:regular r:id="rId83"/>
      <p:bold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A89D9D9-E03D-4E08-9245-24A843D89C7B}">
  <a:tblStyle styleId="{8A89D9D9-E03D-4E08-9245-24A843D89C7B}" styleName="Table_0">
    <a:wholeTbl>
      <a:tcTxStyle b="off" i="off">
        <a:font>
          <a:latin typeface="Aptos"/>
          <a:ea typeface="Aptos"/>
          <a:cs typeface="Aptos"/>
        </a:font>
        <a:schemeClr val="dk1"/>
      </a:tcTxStyle>
      <a:tcStyle>
        <a:tcBdr>
          <a:left>
            <a:ln cap="flat" cmpd="sng" w="12700">
              <a:solidFill>
                <a:schemeClr val="accent1"/>
              </a:solidFill>
              <a:prstDash val="solid"/>
              <a:round/>
              <a:headEnd len="sm" w="sm" type="none"/>
              <a:tailEnd len="sm" w="sm" type="none"/>
            </a:ln>
          </a:left>
          <a:right>
            <a:ln cap="flat" cmpd="sng" w="12700">
              <a:solidFill>
                <a:schemeClr val="accent1"/>
              </a:solidFill>
              <a:prstDash val="solid"/>
              <a:round/>
              <a:headEnd len="sm" w="sm" type="none"/>
              <a:tailEnd len="sm" w="sm" type="none"/>
            </a:ln>
          </a:right>
          <a:top>
            <a:ln cap="flat" cmpd="sng" w="12700">
              <a:solidFill>
                <a:schemeClr val="accent1"/>
              </a:solidFill>
              <a:prstDash val="solid"/>
              <a:round/>
              <a:headEnd len="sm" w="sm" type="none"/>
              <a:tailEnd len="sm" w="sm" type="none"/>
            </a:ln>
          </a:top>
          <a:bottom>
            <a:ln cap="flat" cmpd="sng" w="12700">
              <a:solidFill>
                <a:schemeClr val="accent1"/>
              </a:solidFill>
              <a:prstDash val="solid"/>
              <a:round/>
              <a:headEnd len="sm" w="sm" type="none"/>
              <a:tailEnd len="sm" w="sm" type="none"/>
            </a:ln>
          </a:bottom>
          <a:insideH>
            <a:ln cap="flat" cmpd="sng" w="12700">
              <a:solidFill>
                <a:schemeClr val="accent1"/>
              </a:solidFill>
              <a:prstDash val="solid"/>
              <a:round/>
              <a:headEnd len="sm" w="sm" type="none"/>
              <a:tailEnd len="sm" w="sm" type="none"/>
            </a:ln>
          </a:insideH>
          <a:insideV>
            <a:ln cap="flat" cmpd="sng" w="12700">
              <a:solidFill>
                <a:schemeClr val="accent1"/>
              </a:solidFill>
              <a:prstDash val="solid"/>
              <a:round/>
              <a:headEnd len="sm" w="sm" type="none"/>
              <a:tailEnd len="sm" w="sm" type="none"/>
            </a:ln>
          </a:insideV>
        </a:tcBdr>
        <a:fill>
          <a:solidFill>
            <a:srgbClr val="E7E9EC"/>
          </a:solidFill>
        </a:fill>
      </a:tcStyle>
    </a:wholeTbl>
    <a:band1H>
      <a:tcTxStyle/>
      <a:tcStyle>
        <a:fill>
          <a:solidFill>
            <a:srgbClr val="CAD1D8"/>
          </a:solidFill>
        </a:fill>
      </a:tcStyle>
    </a:band1H>
    <a:band2H>
      <a:tcTxStyle/>
    </a:band2H>
    <a:band1V>
      <a:tcTxStyle/>
      <a:tcStyle>
        <a:fill>
          <a:solidFill>
            <a:srgbClr val="CAD1D8"/>
          </a:solidFill>
        </a:fill>
      </a:tcStyle>
    </a:band1V>
    <a:band2V>
      <a:tcTxStyle/>
    </a:band2V>
    <a:lastCol>
      <a:tcTxStyle b="on" i="off"/>
    </a:lastCol>
    <a:firstCol>
      <a:tcTxStyle b="on" i="off"/>
    </a:firstCol>
    <a:lastRow>
      <a:tcTxStyle b="on" i="off"/>
      <a:tcStyle>
        <a:tcBdr>
          <a:top>
            <a:ln cap="flat" cmpd="sng" w="25400">
              <a:solidFill>
                <a:schemeClr val="accent1"/>
              </a:solidFill>
              <a:prstDash val="solid"/>
              <a:round/>
              <a:headEnd len="sm" w="sm" type="none"/>
              <a:tailEnd len="sm" w="sm" type="none"/>
            </a:ln>
          </a:top>
        </a:tcBdr>
        <a:fill>
          <a:solidFill>
            <a:srgbClr val="E7E9EC"/>
          </a:solidFill>
        </a:fill>
      </a:tcStyle>
    </a:lastRow>
    <a:seCell>
      <a:tcTxStyle/>
    </a:seCell>
    <a:swCell>
      <a:tcTxStyle/>
    </a:swCell>
    <a:firstRow>
      <a:tcTxStyle b="on" i="off"/>
      <a:tcStyle>
        <a:fill>
          <a:solidFill>
            <a:srgbClr val="E7E9EC"/>
          </a:solidFill>
        </a:fill>
      </a:tcStyle>
    </a:firstRow>
    <a:neCell>
      <a:tcTxStyle/>
    </a:neCell>
    <a:nwCell>
      <a:tcTxStyle/>
    </a:nwCell>
  </a:tblStyle>
  <a:tblStyle styleId="{507D9498-81B4-442F-9727-0BBD0B09CF55}"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B46B709-EE86-4747-9E79-FA567D01D8CA}" styleName="Table_2">
    <a:wholeTbl>
      <a:tcTxStyle b="off" i="off">
        <a:font>
          <a:latin typeface="Aptos"/>
          <a:ea typeface="Aptos"/>
          <a:cs typeface="Aptos"/>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12700">
              <a:solidFill>
                <a:schemeClr val="accent1"/>
              </a:solidFill>
              <a:prstDash val="solid"/>
              <a:round/>
              <a:headEnd len="sm" w="sm" type="none"/>
              <a:tailEnd len="sm" w="sm" type="none"/>
            </a:ln>
          </a:top>
          <a:bottom>
            <a:ln cap="flat" cmpd="sng" w="12700">
              <a:solidFill>
                <a:schemeClr val="accent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tcStyle>
        <a:fill>
          <a:solidFill>
            <a:schemeClr val="accent1">
              <a:alpha val="20000"/>
            </a:schemeClr>
          </a:solidFill>
        </a:fill>
      </a:tcStyle>
    </a:band1H>
    <a:band2H>
      <a:tcTxStyle/>
    </a:band2H>
    <a:band1V>
      <a:tcTxStyle/>
      <a:tcStyle>
        <a:fill>
          <a:solidFill>
            <a:schemeClr val="accent1">
              <a:alpha val="20000"/>
            </a:schemeClr>
          </a:solidFill>
        </a:fill>
      </a:tcStyle>
    </a:band1V>
    <a:band2V>
      <a:tcTxStyle/>
    </a:band2V>
    <a:lastCol>
      <a:tcTxStyle b="on" i="off"/>
    </a:lastCol>
    <a:firstCol>
      <a:tcTxStyle b="on" i="off"/>
    </a:firstCol>
    <a:lastRow>
      <a:tcTxStyle b="on" i="off"/>
      <a:tcStyle>
        <a:tcBdr>
          <a:top>
            <a:ln cap="flat" cmpd="sng" w="12700">
              <a:solidFill>
                <a:schemeClr val="accent1"/>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12700">
              <a:solidFill>
                <a:schemeClr val="accent1"/>
              </a:solidFill>
              <a:prstDash val="solid"/>
              <a:round/>
              <a:headEnd len="sm" w="sm" type="none"/>
              <a:tailEnd len="sm" w="sm" type="none"/>
            </a:ln>
          </a:bottom>
        </a:tcBdr>
        <a:fill>
          <a:solidFill>
            <a:srgbClr val="FFFFFF">
              <a:alpha val="0"/>
            </a:srgbClr>
          </a:solidFill>
        </a:fill>
      </a:tcStyle>
    </a:firstRow>
    <a:neCell>
      <a:tcTxStyle/>
    </a:neCell>
    <a:nwCell>
      <a:tcTxStyle/>
    </a:nwCell>
  </a:tblStyle>
  <a:tblStyle styleId="{9998FACF-7E47-4D48-86B9-392EA9D75767}" styleName="Table_3">
    <a:wholeTbl>
      <a:tcTxStyle b="off" i="off">
        <a:font>
          <a:latin typeface="Aptos"/>
          <a:ea typeface="Aptos"/>
          <a:cs typeface="Aptos"/>
        </a:font>
        <a:schemeClr val="dk1"/>
      </a:tcTxStyle>
      <a:tcStyle>
        <a:tcBdr>
          <a:left>
            <a:ln cap="flat" cmpd="sng" w="9525">
              <a:solidFill>
                <a:schemeClr val="accent1"/>
              </a:solidFill>
              <a:prstDash val="solid"/>
              <a:round/>
              <a:headEnd len="sm" w="sm" type="none"/>
              <a:tailEnd len="sm" w="sm" type="none"/>
            </a:ln>
          </a:left>
          <a:right>
            <a:ln cap="flat" cmpd="sng" w="9525">
              <a:solidFill>
                <a:schemeClr val="accent1"/>
              </a:solidFill>
              <a:prstDash val="solid"/>
              <a:round/>
              <a:headEnd len="sm" w="sm" type="none"/>
              <a:tailEnd len="sm" w="sm" type="none"/>
            </a:ln>
          </a:right>
          <a:top>
            <a:ln cap="flat" cmpd="sng" w="9525">
              <a:solidFill>
                <a:schemeClr val="accent1"/>
              </a:solidFill>
              <a:prstDash val="solid"/>
              <a:round/>
              <a:headEnd len="sm" w="sm" type="none"/>
              <a:tailEnd len="sm" w="sm" type="none"/>
            </a:ln>
          </a:top>
          <a:bottom>
            <a:ln cap="flat" cmpd="sng" w="9525">
              <a:solidFill>
                <a:schemeClr val="accent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tcStyle>
        <a:tcBdr>
          <a:top>
            <a:ln cap="flat" cmpd="sng" w="9525">
              <a:solidFill>
                <a:schemeClr val="accent1"/>
              </a:solidFill>
              <a:prstDash val="solid"/>
              <a:round/>
              <a:headEnd len="sm" w="sm" type="none"/>
              <a:tailEnd len="sm" w="sm" type="none"/>
            </a:ln>
          </a:top>
          <a:bottom>
            <a:ln cap="flat" cmpd="sng" w="9525">
              <a:solidFill>
                <a:schemeClr val="accent1"/>
              </a:solidFill>
              <a:prstDash val="solid"/>
              <a:round/>
              <a:headEnd len="sm" w="sm" type="none"/>
              <a:tailEnd len="sm" w="sm" type="none"/>
            </a:ln>
          </a:bottom>
        </a:tcBdr>
      </a:tcStyle>
    </a:band1H>
    <a:band2H>
      <a:tcTxStyle/>
    </a:band2H>
    <a:band1V>
      <a:tcTxStyle/>
      <a:tcStyle>
        <a:tcBdr>
          <a:left>
            <a:ln cap="flat" cmpd="sng" w="9525">
              <a:solidFill>
                <a:schemeClr val="accent1"/>
              </a:solidFill>
              <a:prstDash val="solid"/>
              <a:round/>
              <a:headEnd len="sm" w="sm" type="none"/>
              <a:tailEnd len="sm" w="sm" type="none"/>
            </a:ln>
          </a:left>
          <a:right>
            <a:ln cap="flat" cmpd="sng" w="9525">
              <a:solidFill>
                <a:schemeClr val="accent1"/>
              </a:solidFill>
              <a:prstDash val="solid"/>
              <a:round/>
              <a:headEnd len="sm" w="sm" type="none"/>
              <a:tailEnd len="sm" w="sm" type="none"/>
            </a:ln>
          </a:right>
        </a:tcBdr>
      </a:tcStyle>
    </a:band1V>
    <a:band2V>
      <a:tcTxStyle/>
      <a:tcStyle>
        <a:tcBdr>
          <a:left>
            <a:ln cap="flat" cmpd="sng" w="9525">
              <a:solidFill>
                <a:schemeClr val="accent1"/>
              </a:solidFill>
              <a:prstDash val="solid"/>
              <a:round/>
              <a:headEnd len="sm" w="sm" type="none"/>
              <a:tailEnd len="sm" w="sm" type="none"/>
            </a:ln>
          </a:left>
          <a:right>
            <a:ln cap="flat" cmpd="sng" w="9525">
              <a:solidFill>
                <a:schemeClr val="accent1"/>
              </a:solidFill>
              <a:prstDash val="solid"/>
              <a:round/>
              <a:headEnd len="sm" w="sm" type="none"/>
              <a:tailEnd len="sm" w="sm" type="none"/>
            </a:ln>
          </a:right>
        </a:tcBdr>
      </a:tcStyle>
    </a:band2V>
    <a:lastCol>
      <a:tcTxStyle b="on" i="off"/>
    </a:lastCol>
    <a:firstCol>
      <a:tcTxStyle b="on" i="off"/>
    </a:firstCol>
    <a:lastRow>
      <a:tcTxStyle b="on" i="off"/>
      <a:tcStyle>
        <a:tcBdr>
          <a:top>
            <a:ln cap="flat" cmpd="sng" w="50800">
              <a:solidFill>
                <a:schemeClr val="accent1"/>
              </a:solidFill>
              <a:prstDash val="solid"/>
              <a:round/>
              <a:headEnd len="sm" w="sm" type="none"/>
              <a:tailEnd len="sm" w="sm" type="none"/>
            </a:ln>
          </a:top>
        </a:tcBdr>
      </a:tcStyle>
    </a:lastRow>
    <a:seCell>
      <a:tcTxStyle/>
    </a:seCell>
    <a:swCell>
      <a:tcTxStyle/>
    </a:swCell>
    <a:firstRow>
      <a:tcTxStyle b="on" i="off">
        <a:font>
          <a:latin typeface="Aptos"/>
          <a:ea typeface="Aptos"/>
          <a:cs typeface="Aptos"/>
        </a:font>
        <a:schemeClr val="lt1"/>
      </a:tcTxStyle>
      <a:tcStyle>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Play-bold.fntdata"/><Relationship Id="rId83" Type="http://schemas.openxmlformats.org/officeDocument/2006/relationships/font" Target="fonts/Play-regular.fntdata"/><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slide" Target="slides/slide72.xml"/><Relationship Id="rId32" Type="http://schemas.openxmlformats.org/officeDocument/2006/relationships/slide" Target="slides/slide27.xml"/><Relationship Id="rId76" Type="http://schemas.openxmlformats.org/officeDocument/2006/relationships/slide" Target="slides/slide71.xml"/><Relationship Id="rId35" Type="http://schemas.openxmlformats.org/officeDocument/2006/relationships/slide" Target="slides/slide30.xml"/><Relationship Id="rId79" Type="http://schemas.openxmlformats.org/officeDocument/2006/relationships/slide" Target="slides/slide74.xml"/><Relationship Id="rId34" Type="http://schemas.openxmlformats.org/officeDocument/2006/relationships/slide" Target="slides/slide29.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p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p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p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p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p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p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p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p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p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p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p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p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p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p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p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p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p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6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p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6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p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6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p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6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p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p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6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p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6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p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6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p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p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6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p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7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p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7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p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7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p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7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p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7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p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p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7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p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7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İçerik" type="obj">
  <p:cSld name="OBJECT">
    <p:spTree>
      <p:nvGrpSpPr>
        <p:cNvPr id="11" name="Shape 11"/>
        <p:cNvGrpSpPr/>
        <p:nvPr/>
      </p:nvGrpSpPr>
      <p:grpSpPr>
        <a:xfrm>
          <a:off x="0" y="0"/>
          <a:ext cx="0" cy="0"/>
          <a:chOff x="0" y="0"/>
          <a:chExt cx="0" cy="0"/>
        </a:xfrm>
      </p:grpSpPr>
      <p:sp>
        <p:nvSpPr>
          <p:cNvPr id="12" name="Google Shape;12;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Dikey Metin"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key Başlık ve Metin"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ki İçerik" type="twoObj">
  <p:cSld name="TWO_OBJECTS">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 name="Google Shape;21;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alnızca Başlık" type="titleOnly">
  <p:cSld name="TITLE_ONLY">
    <p:spTree>
      <p:nvGrpSpPr>
        <p:cNvPr id="24" name="Shape 24"/>
        <p:cNvGrpSpPr/>
        <p:nvPr/>
      </p:nvGrpSpPr>
      <p:grpSpPr>
        <a:xfrm>
          <a:off x="0" y="0"/>
          <a:ext cx="0" cy="0"/>
          <a:chOff x="0" y="0"/>
          <a:chExt cx="0" cy="0"/>
        </a:xfrm>
      </p:grpSpPr>
      <p:sp>
        <p:nvSpPr>
          <p:cNvPr id="25" name="Google Shape;25;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Slaydı" type="title">
  <p:cSld name="TITLE">
    <p:spTree>
      <p:nvGrpSpPr>
        <p:cNvPr id="29" name="Shape 29"/>
        <p:cNvGrpSpPr/>
        <p:nvPr/>
      </p:nvGrpSpPr>
      <p:grpSpPr>
        <a:xfrm>
          <a:off x="0" y="0"/>
          <a:ext cx="0" cy="0"/>
          <a:chOff x="0" y="0"/>
          <a:chExt cx="0" cy="0"/>
        </a:xfrm>
      </p:grpSpPr>
      <p:sp>
        <p:nvSpPr>
          <p:cNvPr id="30" name="Google Shape;30;p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2" name="Google Shape;32;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ölüm Üst Bilgisi" type="secHead">
  <p:cSld name="SECTION_HEADER">
    <p:spTree>
      <p:nvGrpSpPr>
        <p:cNvPr id="35" name="Shape 35"/>
        <p:cNvGrpSpPr/>
        <p:nvPr/>
      </p:nvGrpSpPr>
      <p:grpSpPr>
        <a:xfrm>
          <a:off x="0" y="0"/>
          <a:ext cx="0" cy="0"/>
          <a:chOff x="0" y="0"/>
          <a:chExt cx="0" cy="0"/>
        </a:xfrm>
      </p:grpSpPr>
      <p:sp>
        <p:nvSpPr>
          <p:cNvPr id="36" name="Google Shape;36;p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57575"/>
              </a:buClr>
              <a:buSzPts val="2400"/>
              <a:buNone/>
              <a:defRPr sz="2400">
                <a:solidFill>
                  <a:srgbClr val="757575"/>
                </a:solidFill>
              </a:defRPr>
            </a:lvl1pPr>
            <a:lvl2pPr indent="-228600" lvl="1" marL="914400" algn="l">
              <a:lnSpc>
                <a:spcPct val="90000"/>
              </a:lnSpc>
              <a:spcBef>
                <a:spcPts val="500"/>
              </a:spcBef>
              <a:spcAft>
                <a:spcPts val="0"/>
              </a:spcAft>
              <a:buClr>
                <a:srgbClr val="757575"/>
              </a:buClr>
              <a:buSzPts val="2000"/>
              <a:buNone/>
              <a:defRPr sz="2000">
                <a:solidFill>
                  <a:srgbClr val="757575"/>
                </a:solidFill>
              </a:defRPr>
            </a:lvl2pPr>
            <a:lvl3pPr indent="-228600" lvl="2" marL="1371600" algn="l">
              <a:lnSpc>
                <a:spcPct val="90000"/>
              </a:lnSpc>
              <a:spcBef>
                <a:spcPts val="500"/>
              </a:spcBef>
              <a:spcAft>
                <a:spcPts val="0"/>
              </a:spcAft>
              <a:buClr>
                <a:srgbClr val="757575"/>
              </a:buClr>
              <a:buSzPts val="1800"/>
              <a:buNone/>
              <a:defRPr sz="1800">
                <a:solidFill>
                  <a:srgbClr val="757575"/>
                </a:solidFill>
              </a:defRPr>
            </a:lvl3pPr>
            <a:lvl4pPr indent="-228600" lvl="3" marL="1828800" algn="l">
              <a:lnSpc>
                <a:spcPct val="90000"/>
              </a:lnSpc>
              <a:spcBef>
                <a:spcPts val="500"/>
              </a:spcBef>
              <a:spcAft>
                <a:spcPts val="0"/>
              </a:spcAft>
              <a:buClr>
                <a:srgbClr val="757575"/>
              </a:buClr>
              <a:buSzPts val="1600"/>
              <a:buNone/>
              <a:defRPr sz="1600">
                <a:solidFill>
                  <a:srgbClr val="757575"/>
                </a:solidFill>
              </a:defRPr>
            </a:lvl4pPr>
            <a:lvl5pPr indent="-228600" lvl="4" marL="2286000" algn="l">
              <a:lnSpc>
                <a:spcPct val="90000"/>
              </a:lnSpc>
              <a:spcBef>
                <a:spcPts val="500"/>
              </a:spcBef>
              <a:spcAft>
                <a:spcPts val="0"/>
              </a:spcAft>
              <a:buClr>
                <a:srgbClr val="757575"/>
              </a:buClr>
              <a:buSzPts val="1600"/>
              <a:buNone/>
              <a:defRPr sz="1600">
                <a:solidFill>
                  <a:srgbClr val="757575"/>
                </a:solidFill>
              </a:defRPr>
            </a:lvl5pPr>
            <a:lvl6pPr indent="-228600" lvl="5" marL="2743200" algn="l">
              <a:lnSpc>
                <a:spcPct val="90000"/>
              </a:lnSpc>
              <a:spcBef>
                <a:spcPts val="500"/>
              </a:spcBef>
              <a:spcAft>
                <a:spcPts val="0"/>
              </a:spcAft>
              <a:buClr>
                <a:srgbClr val="757575"/>
              </a:buClr>
              <a:buSzPts val="1600"/>
              <a:buNone/>
              <a:defRPr sz="1600">
                <a:solidFill>
                  <a:srgbClr val="757575"/>
                </a:solidFill>
              </a:defRPr>
            </a:lvl6pPr>
            <a:lvl7pPr indent="-228600" lvl="6" marL="3200400" algn="l">
              <a:lnSpc>
                <a:spcPct val="90000"/>
              </a:lnSpc>
              <a:spcBef>
                <a:spcPts val="500"/>
              </a:spcBef>
              <a:spcAft>
                <a:spcPts val="0"/>
              </a:spcAft>
              <a:buClr>
                <a:srgbClr val="757575"/>
              </a:buClr>
              <a:buSzPts val="1600"/>
              <a:buNone/>
              <a:defRPr sz="1600">
                <a:solidFill>
                  <a:srgbClr val="757575"/>
                </a:solidFill>
              </a:defRPr>
            </a:lvl7pPr>
            <a:lvl8pPr indent="-228600" lvl="7" marL="3657600" algn="l">
              <a:lnSpc>
                <a:spcPct val="90000"/>
              </a:lnSpc>
              <a:spcBef>
                <a:spcPts val="500"/>
              </a:spcBef>
              <a:spcAft>
                <a:spcPts val="0"/>
              </a:spcAft>
              <a:buClr>
                <a:srgbClr val="757575"/>
              </a:buClr>
              <a:buSzPts val="1600"/>
              <a:buNone/>
              <a:defRPr sz="1600">
                <a:solidFill>
                  <a:srgbClr val="757575"/>
                </a:solidFill>
              </a:defRPr>
            </a:lvl8pPr>
            <a:lvl9pPr indent="-228600" lvl="8" marL="4114800" algn="l">
              <a:lnSpc>
                <a:spcPct val="90000"/>
              </a:lnSpc>
              <a:spcBef>
                <a:spcPts val="500"/>
              </a:spcBef>
              <a:spcAft>
                <a:spcPts val="0"/>
              </a:spcAft>
              <a:buClr>
                <a:srgbClr val="757575"/>
              </a:buClr>
              <a:buSzPts val="1600"/>
              <a:buNone/>
              <a:defRPr sz="1600">
                <a:solidFill>
                  <a:srgbClr val="757575"/>
                </a:solidFill>
              </a:defRPr>
            </a:lvl9pPr>
          </a:lstStyle>
          <a:p/>
        </p:txBody>
      </p:sp>
      <p:sp>
        <p:nvSpPr>
          <p:cNvPr id="38" name="Google Shape;38;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rşılaştırma" type="twoTxTwoObj">
  <p:cSld name="TWO_OBJECTS_WITH_TEXT">
    <p:spTree>
      <p:nvGrpSpPr>
        <p:cNvPr id="41" name="Shape 41"/>
        <p:cNvGrpSpPr/>
        <p:nvPr/>
      </p:nvGrpSpPr>
      <p:grpSpPr>
        <a:xfrm>
          <a:off x="0" y="0"/>
          <a:ext cx="0" cy="0"/>
          <a:chOff x="0" y="0"/>
          <a:chExt cx="0" cy="0"/>
        </a:xfrm>
      </p:grpSpPr>
      <p:sp>
        <p:nvSpPr>
          <p:cNvPr id="42" name="Google Shape;42;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4" name="Google Shape;44;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6" name="Google Shape;46;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ş"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İçerik"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Resim"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Play"/>
              <a:buNone/>
              <a:defRPr b="0" i="0" sz="4400" u="none" cap="none" strike="noStrik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757575"/>
                </a:solidFill>
                <a:latin typeface="Arial"/>
                <a:ea typeface="Arial"/>
                <a:cs typeface="Arial"/>
                <a:sym typeface="Arial"/>
              </a:defRPr>
            </a:lvl1pPr>
            <a:lvl2pPr indent="0" lvl="1" marL="0" marR="0" rtl="0" algn="r">
              <a:spcBef>
                <a:spcPts val="0"/>
              </a:spcBef>
              <a:buNone/>
              <a:defRPr b="0" i="0" sz="1200" u="none" cap="none" strike="noStrike">
                <a:solidFill>
                  <a:srgbClr val="757575"/>
                </a:solidFill>
                <a:latin typeface="Arial"/>
                <a:ea typeface="Arial"/>
                <a:cs typeface="Arial"/>
                <a:sym typeface="Arial"/>
              </a:defRPr>
            </a:lvl2pPr>
            <a:lvl3pPr indent="0" lvl="2" marL="0" marR="0" rtl="0" algn="r">
              <a:spcBef>
                <a:spcPts val="0"/>
              </a:spcBef>
              <a:buNone/>
              <a:defRPr b="0" i="0" sz="1200" u="none" cap="none" strike="noStrike">
                <a:solidFill>
                  <a:srgbClr val="757575"/>
                </a:solidFill>
                <a:latin typeface="Arial"/>
                <a:ea typeface="Arial"/>
                <a:cs typeface="Arial"/>
                <a:sym typeface="Arial"/>
              </a:defRPr>
            </a:lvl3pPr>
            <a:lvl4pPr indent="0" lvl="3" marL="0" marR="0" rtl="0" algn="r">
              <a:spcBef>
                <a:spcPts val="0"/>
              </a:spcBef>
              <a:buNone/>
              <a:defRPr b="0" i="0" sz="1200" u="none" cap="none" strike="noStrike">
                <a:solidFill>
                  <a:srgbClr val="757575"/>
                </a:solidFill>
                <a:latin typeface="Arial"/>
                <a:ea typeface="Arial"/>
                <a:cs typeface="Arial"/>
                <a:sym typeface="Arial"/>
              </a:defRPr>
            </a:lvl4pPr>
            <a:lvl5pPr indent="0" lvl="4" marL="0" marR="0" rtl="0" algn="r">
              <a:spcBef>
                <a:spcPts val="0"/>
              </a:spcBef>
              <a:buNone/>
              <a:defRPr b="0" i="0" sz="1200" u="none" cap="none" strike="noStrike">
                <a:solidFill>
                  <a:srgbClr val="757575"/>
                </a:solidFill>
                <a:latin typeface="Arial"/>
                <a:ea typeface="Arial"/>
                <a:cs typeface="Arial"/>
                <a:sym typeface="Arial"/>
              </a:defRPr>
            </a:lvl5pPr>
            <a:lvl6pPr indent="0" lvl="5" marL="0" marR="0" rtl="0" algn="r">
              <a:spcBef>
                <a:spcPts val="0"/>
              </a:spcBef>
              <a:buNone/>
              <a:defRPr b="0" i="0" sz="1200" u="none" cap="none" strike="noStrike">
                <a:solidFill>
                  <a:srgbClr val="757575"/>
                </a:solidFill>
                <a:latin typeface="Arial"/>
                <a:ea typeface="Arial"/>
                <a:cs typeface="Arial"/>
                <a:sym typeface="Arial"/>
              </a:defRPr>
            </a:lvl6pPr>
            <a:lvl7pPr indent="0" lvl="6" marL="0" marR="0" rtl="0" algn="r">
              <a:spcBef>
                <a:spcPts val="0"/>
              </a:spcBef>
              <a:buNone/>
              <a:defRPr b="0" i="0" sz="1200" u="none" cap="none" strike="noStrike">
                <a:solidFill>
                  <a:srgbClr val="757575"/>
                </a:solidFill>
                <a:latin typeface="Arial"/>
                <a:ea typeface="Arial"/>
                <a:cs typeface="Arial"/>
                <a:sym typeface="Arial"/>
              </a:defRPr>
            </a:lvl7pPr>
            <a:lvl8pPr indent="0" lvl="7" marL="0" marR="0" rtl="0" algn="r">
              <a:spcBef>
                <a:spcPts val="0"/>
              </a:spcBef>
              <a:buNone/>
              <a:defRPr b="0" i="0" sz="1200" u="none" cap="none" strike="noStrike">
                <a:solidFill>
                  <a:srgbClr val="757575"/>
                </a:solidFill>
                <a:latin typeface="Arial"/>
                <a:ea typeface="Arial"/>
                <a:cs typeface="Arial"/>
                <a:sym typeface="Arial"/>
              </a:defRPr>
            </a:lvl8pPr>
            <a:lvl9pPr indent="0" lvl="8" marL="0" marR="0" rtl="0" algn="r">
              <a:spcBef>
                <a:spcPts val="0"/>
              </a:spcBef>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
        <p:nvSpPr>
          <p:cNvPr id="84" name="Google Shape;84;p1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5" name="Google Shape;85;p13"/>
          <p:cNvSpPr/>
          <p:nvPr/>
        </p:nvSpPr>
        <p:spPr>
          <a:xfrm flipH="1">
            <a:off x="0" y="0"/>
            <a:ext cx="5802086" cy="6858000"/>
          </a:xfrm>
          <a:custGeom>
            <a:rect b="b" l="l" r="r" t="t"/>
            <a:pathLst>
              <a:path extrusionOk="0" h="6858000" w="5734864">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4901"/>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6" name="Google Shape;86;p13"/>
          <p:cNvSpPr txBox="1"/>
          <p:nvPr>
            <p:ph type="title"/>
          </p:nvPr>
        </p:nvSpPr>
        <p:spPr>
          <a:xfrm>
            <a:off x="773408" y="992094"/>
            <a:ext cx="3616913" cy="279516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lang="tr-TR">
                <a:solidFill>
                  <a:schemeClr val="dk1"/>
                </a:solidFill>
                <a:latin typeface="Play"/>
                <a:ea typeface="Play"/>
                <a:cs typeface="Play"/>
                <a:sym typeface="Play"/>
              </a:rPr>
              <a:t>Java Giriş/Çıkış İşlemleri</a:t>
            </a:r>
            <a:endParaRPr/>
          </a:p>
        </p:txBody>
      </p:sp>
      <p:pic>
        <p:nvPicPr>
          <p:cNvPr descr="Görsel üretildi" id="87" name="Google Shape;87;p13"/>
          <p:cNvPicPr preferRelativeResize="0"/>
          <p:nvPr>
            <p:ph idx="1" type="body"/>
          </p:nvPr>
        </p:nvPicPr>
        <p:blipFill rotWithShape="1">
          <a:blip r:embed="rId3">
            <a:alphaModFix/>
          </a:blip>
          <a:srcRect b="0" l="0" r="0" t="0"/>
          <a:stretch/>
        </p:blipFill>
        <p:spPr>
          <a:xfrm>
            <a:off x="5895751" y="1508751"/>
            <a:ext cx="5708649" cy="381052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BufferedInputStream Temel Kullanımı</a:t>
            </a:r>
            <a:endParaRPr/>
          </a:p>
        </p:txBody>
      </p:sp>
      <p:sp>
        <p:nvSpPr>
          <p:cNvPr id="160" name="Google Shape;160;p22"/>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fontScale="62500" lnSpcReduction="20000"/>
          </a:bodyPr>
          <a:lstStyle/>
          <a:p>
            <a:pPr indent="0" lvl="0" marL="0" rtl="0" algn="l">
              <a:lnSpc>
                <a:spcPct val="90000"/>
              </a:lnSpc>
              <a:spcBef>
                <a:spcPts val="0"/>
              </a:spcBef>
              <a:spcAft>
                <a:spcPts val="0"/>
              </a:spcAft>
              <a:buClr>
                <a:schemeClr val="dk1"/>
              </a:buClr>
              <a:buSzPct val="100000"/>
              <a:buNone/>
            </a:pPr>
            <a:r>
              <a:rPr lang="tr-TR"/>
              <a:t>public class BufferedInputStreamExample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try (BufferedInputStream bis = new BufferedInputStream(new FileInputStream("example.txt"))) {</a:t>
            </a:r>
            <a:endParaRPr/>
          </a:p>
          <a:p>
            <a:pPr indent="0" lvl="0" marL="0" rtl="0" algn="l">
              <a:lnSpc>
                <a:spcPct val="90000"/>
              </a:lnSpc>
              <a:spcBef>
                <a:spcPts val="1000"/>
              </a:spcBef>
              <a:spcAft>
                <a:spcPts val="0"/>
              </a:spcAft>
              <a:buClr>
                <a:schemeClr val="dk1"/>
              </a:buClr>
              <a:buSzPct val="100000"/>
              <a:buNone/>
            </a:pPr>
            <a:r>
              <a:rPr lang="tr-TR"/>
              <a:t>            int byteRead;</a:t>
            </a:r>
            <a:endParaRPr/>
          </a:p>
          <a:p>
            <a:pPr indent="0" lvl="0" marL="0" rtl="0" algn="l">
              <a:lnSpc>
                <a:spcPct val="90000"/>
              </a:lnSpc>
              <a:spcBef>
                <a:spcPts val="1000"/>
              </a:spcBef>
              <a:spcAft>
                <a:spcPts val="0"/>
              </a:spcAft>
              <a:buClr>
                <a:schemeClr val="dk1"/>
              </a:buClr>
              <a:buSzPct val="100000"/>
              <a:buNone/>
            </a:pPr>
            <a:r>
              <a:rPr lang="tr-TR"/>
              <a:t>            while ((byteRead = bis.read()) != -1) {</a:t>
            </a:r>
            <a:endParaRPr/>
          </a:p>
          <a:p>
            <a:pPr indent="0" lvl="0" marL="0" rtl="0" algn="l">
              <a:lnSpc>
                <a:spcPct val="90000"/>
              </a:lnSpc>
              <a:spcBef>
                <a:spcPts val="1000"/>
              </a:spcBef>
              <a:spcAft>
                <a:spcPts val="0"/>
              </a:spcAft>
              <a:buClr>
                <a:schemeClr val="dk1"/>
              </a:buClr>
              <a:buSzPct val="100000"/>
              <a:buNone/>
            </a:pPr>
            <a:r>
              <a:rPr lang="tr-TR"/>
              <a:t>                System.out.print((char) byteRead);</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 catch (IOException e) {</a:t>
            </a:r>
            <a:endParaRPr/>
          </a:p>
          <a:p>
            <a:pPr indent="0" lvl="0" marL="0" rtl="0" algn="l">
              <a:lnSpc>
                <a:spcPct val="90000"/>
              </a:lnSpc>
              <a:spcBef>
                <a:spcPts val="1000"/>
              </a:spcBef>
              <a:spcAft>
                <a:spcPts val="0"/>
              </a:spcAft>
              <a:buClr>
                <a:schemeClr val="dk1"/>
              </a:buClr>
              <a:buSzPct val="100000"/>
              <a:buNone/>
            </a:pPr>
            <a:r>
              <a:rPr lang="tr-TR"/>
              <a:t>            e.printStackTrace();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p:txBody>
      </p:sp>
      <p:sp>
        <p:nvSpPr>
          <p:cNvPr id="161" name="Google Shape;161;p22"/>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fontScale="62500" lnSpcReduction="20000"/>
          </a:bodyPr>
          <a:lstStyle/>
          <a:p>
            <a:pPr indent="0" lvl="0" marL="0" rtl="0" algn="l">
              <a:lnSpc>
                <a:spcPct val="90000"/>
              </a:lnSpc>
              <a:spcBef>
                <a:spcPts val="0"/>
              </a:spcBef>
              <a:spcAft>
                <a:spcPts val="0"/>
              </a:spcAft>
              <a:buClr>
                <a:schemeClr val="dk1"/>
              </a:buClr>
              <a:buSzPct val="100000"/>
              <a:buNone/>
            </a:pPr>
            <a:r>
              <a:rPr lang="tr-TR"/>
              <a:t>FileInputStream example.txt dosyasını açıyor.</a:t>
            </a:r>
            <a:endParaRPr/>
          </a:p>
          <a:p>
            <a:pPr indent="0" lvl="0" marL="0" rtl="0" algn="l">
              <a:lnSpc>
                <a:spcPct val="90000"/>
              </a:lnSpc>
              <a:spcBef>
                <a:spcPts val="1000"/>
              </a:spcBef>
              <a:spcAft>
                <a:spcPts val="0"/>
              </a:spcAft>
              <a:buClr>
                <a:schemeClr val="dk1"/>
              </a:buClr>
              <a:buSzPct val="100000"/>
              <a:buNone/>
            </a:pPr>
            <a:r>
              <a:rPr lang="tr-TR"/>
              <a:t>BufferedInputStream FileInputStream'ı sarıyor. Şu anda dosya verisini küçük küçük değil, blok blok belleğe yüklüyor.</a:t>
            </a:r>
            <a:endParaRPr/>
          </a:p>
          <a:p>
            <a:pPr indent="0" lvl="0" marL="0" rtl="0" algn="l">
              <a:lnSpc>
                <a:spcPct val="90000"/>
              </a:lnSpc>
              <a:spcBef>
                <a:spcPts val="1000"/>
              </a:spcBef>
              <a:spcAft>
                <a:spcPts val="0"/>
              </a:spcAft>
              <a:buClr>
                <a:schemeClr val="dk1"/>
              </a:buClr>
              <a:buSzPct val="100000"/>
              <a:buNone/>
            </a:pPr>
            <a:r>
              <a:rPr lang="tr-TR"/>
              <a:t>bis.read()İstediğimizde buffered (tampon) bellekten bir bayt veriyor.</a:t>
            </a:r>
            <a:endParaRPr/>
          </a:p>
          <a:p>
            <a:pPr indent="0" lvl="0" marL="0" rtl="0" algn="l">
              <a:lnSpc>
                <a:spcPct val="90000"/>
              </a:lnSpc>
              <a:spcBef>
                <a:spcPts val="1000"/>
              </a:spcBef>
              <a:spcAft>
                <a:spcPts val="0"/>
              </a:spcAft>
              <a:buClr>
                <a:schemeClr val="dk1"/>
              </a:buClr>
              <a:buSzPct val="100000"/>
              <a:buNone/>
            </a:pPr>
            <a:r>
              <a:rPr lang="tr-TR"/>
              <a:t>Eğer tampon dolmuşsa, arka planda yeniden kaynaktan veri alıyor.</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Çoklu Okuma (Buffer ile)</a:t>
            </a:r>
            <a:endParaRPr/>
          </a:p>
        </p:txBody>
      </p:sp>
      <p:sp>
        <p:nvSpPr>
          <p:cNvPr id="167" name="Google Shape;167;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32500" lnSpcReduction="20000"/>
          </a:bodyPr>
          <a:lstStyle/>
          <a:p>
            <a:pPr indent="0" lvl="0" marL="0" rtl="0" algn="l">
              <a:lnSpc>
                <a:spcPct val="90000"/>
              </a:lnSpc>
              <a:spcBef>
                <a:spcPts val="0"/>
              </a:spcBef>
              <a:spcAft>
                <a:spcPts val="0"/>
              </a:spcAft>
              <a:buClr>
                <a:schemeClr val="dk1"/>
              </a:buClr>
              <a:buSzPct val="100000"/>
              <a:buNone/>
            </a:pPr>
            <a:r>
              <a:rPr lang="tr-TR"/>
              <a:t>public class BufferedCopyExample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byte[] buffer = new byte[4096]; // 4 KB'lık kendi buffer'ımız</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        try (BufferedInputStream bis = new BufferedInputStream(new FileInputStream("example.txt"));</a:t>
            </a:r>
            <a:endParaRPr/>
          </a:p>
          <a:p>
            <a:pPr indent="0" lvl="0" marL="0" rtl="0" algn="l">
              <a:lnSpc>
                <a:spcPct val="90000"/>
              </a:lnSpc>
              <a:spcBef>
                <a:spcPts val="1000"/>
              </a:spcBef>
              <a:spcAft>
                <a:spcPts val="0"/>
              </a:spcAft>
              <a:buClr>
                <a:schemeClr val="dk1"/>
              </a:buClr>
              <a:buSzPct val="100000"/>
              <a:buNone/>
            </a:pPr>
            <a:r>
              <a:rPr lang="tr-TR"/>
              <a:t>             FileOutputStream fos = new FileOutputStream("copy.txt"))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int bytesRead;</a:t>
            </a:r>
            <a:endParaRPr/>
          </a:p>
          <a:p>
            <a:pPr indent="0" lvl="0" marL="0" rtl="0" algn="l">
              <a:lnSpc>
                <a:spcPct val="90000"/>
              </a:lnSpc>
              <a:spcBef>
                <a:spcPts val="1000"/>
              </a:spcBef>
              <a:spcAft>
                <a:spcPts val="0"/>
              </a:spcAft>
              <a:buClr>
                <a:schemeClr val="dk1"/>
              </a:buClr>
              <a:buSzPct val="100000"/>
              <a:buNone/>
            </a:pPr>
            <a:r>
              <a:rPr lang="tr-TR"/>
              <a:t>            while ((bytesRead = bis.read(buffer)) != -1) {</a:t>
            </a:r>
            <a:endParaRPr/>
          </a:p>
          <a:p>
            <a:pPr indent="0" lvl="0" marL="0" rtl="0" algn="l">
              <a:lnSpc>
                <a:spcPct val="90000"/>
              </a:lnSpc>
              <a:spcBef>
                <a:spcPts val="1000"/>
              </a:spcBef>
              <a:spcAft>
                <a:spcPts val="0"/>
              </a:spcAft>
              <a:buClr>
                <a:schemeClr val="dk1"/>
              </a:buClr>
              <a:buSzPct val="100000"/>
              <a:buNone/>
            </a:pPr>
            <a:r>
              <a:rPr lang="tr-TR"/>
              <a:t>                fos.write(buffer, 0, bytesRead);</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System.out.println("Dosya başarıyla kopyalandı.");</a:t>
            </a:r>
            <a:endParaRPr/>
          </a:p>
          <a:p>
            <a:pPr indent="0" lvl="0" marL="0" rtl="0" algn="l">
              <a:lnSpc>
                <a:spcPct val="90000"/>
              </a:lnSpc>
              <a:spcBef>
                <a:spcPts val="1000"/>
              </a:spcBef>
              <a:spcAft>
                <a:spcPts val="0"/>
              </a:spcAft>
              <a:buClr>
                <a:schemeClr val="dk1"/>
              </a:buClr>
              <a:buSzPct val="100000"/>
              <a:buNone/>
            </a:pPr>
            <a:r>
              <a:rPr lang="tr-TR"/>
              <a:t>        } catch (IOException e) {</a:t>
            </a:r>
            <a:endParaRPr/>
          </a:p>
          <a:p>
            <a:pPr indent="0" lvl="0" marL="0" rtl="0" algn="l">
              <a:lnSpc>
                <a:spcPct val="90000"/>
              </a:lnSpc>
              <a:spcBef>
                <a:spcPts val="1000"/>
              </a:spcBef>
              <a:spcAft>
                <a:spcPts val="0"/>
              </a:spcAft>
              <a:buClr>
                <a:schemeClr val="dk1"/>
              </a:buClr>
              <a:buSzPct val="100000"/>
              <a:buNone/>
            </a:pPr>
            <a:r>
              <a:rPr lang="tr-TR"/>
              <a:t>            e.printStackTrace();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BufferedInputStream ile Resim Dosyası Okuma ve Kopyalama</a:t>
            </a:r>
            <a:endParaRPr/>
          </a:p>
        </p:txBody>
      </p:sp>
      <p:sp>
        <p:nvSpPr>
          <p:cNvPr id="173" name="Google Shape;173;p2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800"/>
              <a:buNone/>
            </a:pPr>
            <a:r>
              <a:rPr lang="tr-TR" sz="800"/>
              <a:t>import java.io.BufferedInputStream;</a:t>
            </a:r>
            <a:endParaRPr/>
          </a:p>
          <a:p>
            <a:pPr indent="0" lvl="0" marL="0" rtl="0" algn="l">
              <a:lnSpc>
                <a:spcPct val="90000"/>
              </a:lnSpc>
              <a:spcBef>
                <a:spcPts val="1000"/>
              </a:spcBef>
              <a:spcAft>
                <a:spcPts val="0"/>
              </a:spcAft>
              <a:buClr>
                <a:schemeClr val="dk1"/>
              </a:buClr>
              <a:buSzPts val="800"/>
              <a:buNone/>
            </a:pPr>
            <a:r>
              <a:rPr lang="tr-TR" sz="800"/>
              <a:t>import java.io.FileInputStream;</a:t>
            </a:r>
            <a:endParaRPr/>
          </a:p>
          <a:p>
            <a:pPr indent="0" lvl="0" marL="0" rtl="0" algn="l">
              <a:lnSpc>
                <a:spcPct val="90000"/>
              </a:lnSpc>
              <a:spcBef>
                <a:spcPts val="1000"/>
              </a:spcBef>
              <a:spcAft>
                <a:spcPts val="0"/>
              </a:spcAft>
              <a:buClr>
                <a:schemeClr val="dk1"/>
              </a:buClr>
              <a:buSzPts val="800"/>
              <a:buNone/>
            </a:pPr>
            <a:r>
              <a:rPr lang="tr-TR" sz="800"/>
              <a:t>import java.io.FileOutputStream;</a:t>
            </a:r>
            <a:endParaRPr/>
          </a:p>
          <a:p>
            <a:pPr indent="0" lvl="0" marL="0" rtl="0" algn="l">
              <a:lnSpc>
                <a:spcPct val="90000"/>
              </a:lnSpc>
              <a:spcBef>
                <a:spcPts val="1000"/>
              </a:spcBef>
              <a:spcAft>
                <a:spcPts val="0"/>
              </a:spcAft>
              <a:buClr>
                <a:schemeClr val="dk1"/>
              </a:buClr>
              <a:buSzPts val="800"/>
              <a:buNone/>
            </a:pPr>
            <a:r>
              <a:rPr lang="tr-TR" sz="800"/>
              <a:t>import java.io.IOException;</a:t>
            </a:r>
            <a:endParaRPr/>
          </a:p>
          <a:p>
            <a:pPr indent="0" lvl="0" marL="0" rtl="0" algn="l">
              <a:lnSpc>
                <a:spcPct val="90000"/>
              </a:lnSpc>
              <a:spcBef>
                <a:spcPts val="1000"/>
              </a:spcBef>
              <a:spcAft>
                <a:spcPts val="0"/>
              </a:spcAft>
              <a:buClr>
                <a:schemeClr val="dk1"/>
              </a:buClr>
              <a:buSzPts val="800"/>
              <a:buNone/>
            </a:pPr>
            <a:r>
              <a:rPr lang="tr-TR" sz="800"/>
              <a:t>public class Main {</a:t>
            </a:r>
            <a:endParaRPr/>
          </a:p>
          <a:p>
            <a:pPr indent="0" lvl="0" marL="0" rtl="0" algn="l">
              <a:lnSpc>
                <a:spcPct val="90000"/>
              </a:lnSpc>
              <a:spcBef>
                <a:spcPts val="1000"/>
              </a:spcBef>
              <a:spcAft>
                <a:spcPts val="0"/>
              </a:spcAft>
              <a:buClr>
                <a:schemeClr val="dk1"/>
              </a:buClr>
              <a:buSzPts val="800"/>
              <a:buNone/>
            </a:pPr>
            <a:r>
              <a:rPr lang="tr-TR" sz="800"/>
              <a:t>    public static void main(String[] args) {</a:t>
            </a:r>
            <a:endParaRPr/>
          </a:p>
          <a:p>
            <a:pPr indent="0" lvl="0" marL="0" rtl="0" algn="l">
              <a:lnSpc>
                <a:spcPct val="90000"/>
              </a:lnSpc>
              <a:spcBef>
                <a:spcPts val="1000"/>
              </a:spcBef>
              <a:spcAft>
                <a:spcPts val="0"/>
              </a:spcAft>
              <a:buClr>
                <a:schemeClr val="dk1"/>
              </a:buClr>
              <a:buSzPts val="800"/>
              <a:buNone/>
            </a:pPr>
            <a:r>
              <a:rPr lang="tr-TR" sz="800"/>
              <a:t>        String inputFile = "images/tree.png";</a:t>
            </a:r>
            <a:endParaRPr/>
          </a:p>
          <a:p>
            <a:pPr indent="0" lvl="0" marL="0" rtl="0" algn="l">
              <a:lnSpc>
                <a:spcPct val="90000"/>
              </a:lnSpc>
              <a:spcBef>
                <a:spcPts val="1000"/>
              </a:spcBef>
              <a:spcAft>
                <a:spcPts val="0"/>
              </a:spcAft>
              <a:buClr>
                <a:schemeClr val="dk1"/>
              </a:buClr>
              <a:buSzPts val="800"/>
              <a:buNone/>
            </a:pPr>
            <a:r>
              <a:rPr lang="tr-TR" sz="800"/>
              <a:t>        String outputFile = "output_image.png";</a:t>
            </a:r>
            <a:endParaRPr/>
          </a:p>
          <a:p>
            <a:pPr indent="0" lvl="0" marL="0" rtl="0" algn="l">
              <a:lnSpc>
                <a:spcPct val="90000"/>
              </a:lnSpc>
              <a:spcBef>
                <a:spcPts val="1000"/>
              </a:spcBef>
              <a:spcAft>
                <a:spcPts val="0"/>
              </a:spcAft>
              <a:buClr>
                <a:schemeClr val="dk1"/>
              </a:buClr>
              <a:buSzPts val="800"/>
              <a:buNone/>
            </a:pPr>
            <a:r>
              <a:rPr lang="tr-TR" sz="800"/>
              <a:t>        byte[] buffer = new byte[4096]; // 4 KB buffer</a:t>
            </a:r>
            <a:endParaRPr sz="800"/>
          </a:p>
          <a:p>
            <a:pPr indent="0" lvl="0" marL="0" rtl="0" algn="l">
              <a:lnSpc>
                <a:spcPct val="90000"/>
              </a:lnSpc>
              <a:spcBef>
                <a:spcPts val="1000"/>
              </a:spcBef>
              <a:spcAft>
                <a:spcPts val="0"/>
              </a:spcAft>
              <a:buClr>
                <a:schemeClr val="dk1"/>
              </a:buClr>
              <a:buSzPts val="800"/>
              <a:buNone/>
            </a:pPr>
            <a:r>
              <a:rPr lang="tr-TR" sz="800"/>
              <a:t>        try (BufferedInputStream bis = new BufferedInputStream(new FileInputStream(inputFile));</a:t>
            </a:r>
            <a:endParaRPr/>
          </a:p>
          <a:p>
            <a:pPr indent="0" lvl="0" marL="0" rtl="0" algn="l">
              <a:lnSpc>
                <a:spcPct val="90000"/>
              </a:lnSpc>
              <a:spcBef>
                <a:spcPts val="1000"/>
              </a:spcBef>
              <a:spcAft>
                <a:spcPts val="0"/>
              </a:spcAft>
              <a:buClr>
                <a:schemeClr val="dk1"/>
              </a:buClr>
              <a:buSzPts val="800"/>
              <a:buNone/>
            </a:pPr>
            <a:r>
              <a:rPr lang="tr-TR" sz="800"/>
              <a:t>             FileOutputStream fos = new FileOutputStream(outputFile)) {</a:t>
            </a:r>
            <a:endParaRPr/>
          </a:p>
          <a:p>
            <a:pPr indent="0" lvl="0" marL="0" rtl="0" algn="l">
              <a:lnSpc>
                <a:spcPct val="90000"/>
              </a:lnSpc>
              <a:spcBef>
                <a:spcPts val="1000"/>
              </a:spcBef>
              <a:spcAft>
                <a:spcPts val="0"/>
              </a:spcAft>
              <a:buClr>
                <a:schemeClr val="dk1"/>
              </a:buClr>
              <a:buSzPts val="800"/>
              <a:buNone/>
            </a:pPr>
            <a:r>
              <a:rPr lang="tr-TR" sz="800"/>
              <a:t>            int bytesRead;</a:t>
            </a:r>
            <a:endParaRPr/>
          </a:p>
          <a:p>
            <a:pPr indent="0" lvl="0" marL="0" rtl="0" algn="l">
              <a:lnSpc>
                <a:spcPct val="90000"/>
              </a:lnSpc>
              <a:spcBef>
                <a:spcPts val="1000"/>
              </a:spcBef>
              <a:spcAft>
                <a:spcPts val="0"/>
              </a:spcAft>
              <a:buClr>
                <a:schemeClr val="dk1"/>
              </a:buClr>
              <a:buSzPts val="800"/>
              <a:buNone/>
            </a:pPr>
            <a:r>
              <a:rPr lang="tr-TR" sz="800"/>
              <a:t>            while ((bytesRead = bis.read(buffer)) != -1) {</a:t>
            </a:r>
            <a:endParaRPr/>
          </a:p>
          <a:p>
            <a:pPr indent="0" lvl="0" marL="0" rtl="0" algn="l">
              <a:lnSpc>
                <a:spcPct val="90000"/>
              </a:lnSpc>
              <a:spcBef>
                <a:spcPts val="1000"/>
              </a:spcBef>
              <a:spcAft>
                <a:spcPts val="0"/>
              </a:spcAft>
              <a:buClr>
                <a:schemeClr val="dk1"/>
              </a:buClr>
              <a:buSzPts val="800"/>
              <a:buNone/>
            </a:pPr>
            <a:r>
              <a:rPr lang="tr-TR" sz="800"/>
              <a:t>                fos.write(buffer, 0, bytesRead);</a:t>
            </a:r>
            <a:endParaRPr/>
          </a:p>
          <a:p>
            <a:pPr indent="0" lvl="0" marL="0" rtl="0" algn="l">
              <a:lnSpc>
                <a:spcPct val="90000"/>
              </a:lnSpc>
              <a:spcBef>
                <a:spcPts val="1000"/>
              </a:spcBef>
              <a:spcAft>
                <a:spcPts val="0"/>
              </a:spcAft>
              <a:buClr>
                <a:schemeClr val="dk1"/>
              </a:buClr>
              <a:buSzPts val="800"/>
              <a:buNone/>
            </a:pPr>
            <a:r>
              <a:rPr lang="tr-TR" sz="800"/>
              <a:t>            }</a:t>
            </a:r>
            <a:endParaRPr/>
          </a:p>
          <a:p>
            <a:pPr indent="0" lvl="0" marL="0" rtl="0" algn="l">
              <a:lnSpc>
                <a:spcPct val="90000"/>
              </a:lnSpc>
              <a:spcBef>
                <a:spcPts val="1000"/>
              </a:spcBef>
              <a:spcAft>
                <a:spcPts val="0"/>
              </a:spcAft>
              <a:buClr>
                <a:schemeClr val="dk1"/>
              </a:buClr>
              <a:buSzPts val="800"/>
              <a:buNone/>
            </a:pPr>
            <a:r>
              <a:rPr lang="tr-TR" sz="800"/>
              <a:t>            System.out.println("Resim başarıyla kopyalandı.");</a:t>
            </a:r>
            <a:endParaRPr/>
          </a:p>
          <a:p>
            <a:pPr indent="0" lvl="0" marL="0" rtl="0" algn="l">
              <a:lnSpc>
                <a:spcPct val="90000"/>
              </a:lnSpc>
              <a:spcBef>
                <a:spcPts val="1000"/>
              </a:spcBef>
              <a:spcAft>
                <a:spcPts val="0"/>
              </a:spcAft>
              <a:buClr>
                <a:schemeClr val="dk1"/>
              </a:buClr>
              <a:buSzPts val="800"/>
              <a:buNone/>
            </a:pPr>
            <a:r>
              <a:rPr lang="tr-TR" sz="800"/>
              <a:t>        } catch (IOException e) {</a:t>
            </a:r>
            <a:endParaRPr/>
          </a:p>
          <a:p>
            <a:pPr indent="0" lvl="0" marL="0" rtl="0" algn="l">
              <a:lnSpc>
                <a:spcPct val="90000"/>
              </a:lnSpc>
              <a:spcBef>
                <a:spcPts val="1000"/>
              </a:spcBef>
              <a:spcAft>
                <a:spcPts val="0"/>
              </a:spcAft>
              <a:buClr>
                <a:schemeClr val="dk1"/>
              </a:buClr>
              <a:buSzPts val="800"/>
              <a:buNone/>
            </a:pPr>
            <a:r>
              <a:rPr lang="tr-TR" sz="800"/>
              <a:t>            e.printStackTrace();</a:t>
            </a:r>
            <a:endParaRPr/>
          </a:p>
          <a:p>
            <a:pPr indent="0" lvl="0" marL="0" rtl="0" algn="l">
              <a:lnSpc>
                <a:spcPct val="90000"/>
              </a:lnSpc>
              <a:spcBef>
                <a:spcPts val="1000"/>
              </a:spcBef>
              <a:spcAft>
                <a:spcPts val="0"/>
              </a:spcAft>
              <a:buClr>
                <a:schemeClr val="dk1"/>
              </a:buClr>
              <a:buSzPts val="800"/>
              <a:buNone/>
            </a:pPr>
            <a:r>
              <a:rPr lang="tr-TR" sz="800"/>
              <a:t>        }</a:t>
            </a:r>
            <a:endParaRPr/>
          </a:p>
          <a:p>
            <a:pPr indent="0" lvl="0" marL="0" rtl="0" algn="l">
              <a:lnSpc>
                <a:spcPct val="90000"/>
              </a:lnSpc>
              <a:spcBef>
                <a:spcPts val="1000"/>
              </a:spcBef>
              <a:spcAft>
                <a:spcPts val="0"/>
              </a:spcAft>
              <a:buClr>
                <a:schemeClr val="dk1"/>
              </a:buClr>
              <a:buSzPts val="800"/>
              <a:buNone/>
            </a:pPr>
            <a:r>
              <a:rPr lang="tr-TR" sz="800"/>
              <a:t>    }</a:t>
            </a:r>
            <a:endParaRPr/>
          </a:p>
          <a:p>
            <a:pPr indent="0" lvl="0" marL="0" rtl="0" algn="l">
              <a:lnSpc>
                <a:spcPct val="90000"/>
              </a:lnSpc>
              <a:spcBef>
                <a:spcPts val="1000"/>
              </a:spcBef>
              <a:spcAft>
                <a:spcPts val="0"/>
              </a:spcAft>
              <a:buClr>
                <a:schemeClr val="dk1"/>
              </a:buClr>
              <a:buSzPts val="800"/>
              <a:buNone/>
            </a:pPr>
            <a:r>
              <a:rPr lang="tr-TR" sz="800"/>
              <a:t>}</a:t>
            </a:r>
            <a:endParaRPr/>
          </a:p>
          <a:p>
            <a:pPr indent="0" lvl="0" marL="0" rtl="0" algn="l">
              <a:lnSpc>
                <a:spcPct val="90000"/>
              </a:lnSpc>
              <a:spcBef>
                <a:spcPts val="1000"/>
              </a:spcBef>
              <a:spcAft>
                <a:spcPts val="0"/>
              </a:spcAft>
              <a:buClr>
                <a:schemeClr val="dk1"/>
              </a:buClr>
              <a:buSzPts val="800"/>
              <a:buNone/>
            </a:pPr>
            <a:r>
              <a:t/>
            </a:r>
            <a:endParaRPr sz="800"/>
          </a:p>
        </p:txBody>
      </p:sp>
      <p:sp>
        <p:nvSpPr>
          <p:cNvPr id="174" name="Google Shape;174;p2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import java.io.BufferedInputStream;</a:t>
            </a:r>
            <a:endParaRPr/>
          </a:p>
          <a:p>
            <a:pPr indent="-228600" lvl="0" marL="228600" rtl="0" algn="l">
              <a:lnSpc>
                <a:spcPct val="90000"/>
              </a:lnSpc>
              <a:spcBef>
                <a:spcPts val="1000"/>
              </a:spcBef>
              <a:spcAft>
                <a:spcPts val="0"/>
              </a:spcAft>
              <a:buClr>
                <a:schemeClr val="dk1"/>
              </a:buClr>
              <a:buSzPts val="2800"/>
              <a:buChar char="•"/>
            </a:pPr>
            <a:r>
              <a:rPr lang="tr-TR"/>
              <a:t>import java.io.FileInputStream;</a:t>
            </a:r>
            <a:endParaRPr/>
          </a:p>
          <a:p>
            <a:pPr indent="-228600" lvl="0" marL="228600" rtl="0" algn="l">
              <a:lnSpc>
                <a:spcPct val="90000"/>
              </a:lnSpc>
              <a:spcBef>
                <a:spcPts val="1000"/>
              </a:spcBef>
              <a:spcAft>
                <a:spcPts val="0"/>
              </a:spcAft>
              <a:buClr>
                <a:schemeClr val="dk1"/>
              </a:buClr>
              <a:buSzPts val="2800"/>
              <a:buChar char="•"/>
            </a:pPr>
            <a:r>
              <a:rPr lang="tr-TR"/>
              <a:t>import java.io.FileOutputStream;</a:t>
            </a:r>
            <a:endParaRPr/>
          </a:p>
          <a:p>
            <a:pPr indent="-228600" lvl="0" marL="228600" rtl="0" algn="l">
              <a:lnSpc>
                <a:spcPct val="90000"/>
              </a:lnSpc>
              <a:spcBef>
                <a:spcPts val="1000"/>
              </a:spcBef>
              <a:spcAft>
                <a:spcPts val="0"/>
              </a:spcAft>
              <a:buClr>
                <a:schemeClr val="dk1"/>
              </a:buClr>
              <a:buSzPts val="2800"/>
              <a:buChar char="•"/>
            </a:pPr>
            <a:r>
              <a:rPr lang="tr-TR"/>
              <a:t>import java.io.IOException;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Kendi Buffer Boyutunu Ayarlayarak Performans Karşılaştırması</a:t>
            </a:r>
            <a:endParaRPr/>
          </a:p>
        </p:txBody>
      </p:sp>
      <p:sp>
        <p:nvSpPr>
          <p:cNvPr id="180" name="Google Shape;180;p2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fontScale="25000" lnSpcReduction="20000"/>
          </a:bodyPr>
          <a:lstStyle/>
          <a:p>
            <a:pPr indent="0" lvl="0" marL="0" rtl="0" algn="l">
              <a:lnSpc>
                <a:spcPct val="90000"/>
              </a:lnSpc>
              <a:spcBef>
                <a:spcPts val="0"/>
              </a:spcBef>
              <a:spcAft>
                <a:spcPts val="0"/>
              </a:spcAft>
              <a:buClr>
                <a:schemeClr val="dk1"/>
              </a:buClr>
              <a:buSzPct val="100000"/>
              <a:buNone/>
            </a:pPr>
            <a:r>
              <a:rPr lang="tr-TR"/>
              <a:t>public class Main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String inputFile = "images/tree.png"; // test için resim dosyası kullanıyoruz</a:t>
            </a:r>
            <a:endParaRPr/>
          </a:p>
          <a:p>
            <a:pPr indent="0" lvl="0" marL="0" rtl="0" algn="l">
              <a:lnSpc>
                <a:spcPct val="90000"/>
              </a:lnSpc>
              <a:spcBef>
                <a:spcPts val="1000"/>
              </a:spcBef>
              <a:spcAft>
                <a:spcPts val="0"/>
              </a:spcAft>
              <a:buClr>
                <a:schemeClr val="dk1"/>
              </a:buClr>
              <a:buSzPct val="100000"/>
              <a:buNone/>
            </a:pPr>
            <a:r>
              <a:rPr lang="tr-TR"/>
              <a:t>        int[] bufferSizes = {512, 1024, 4096, 8192, 16384}; // Farklı buffer boyutları (byte cinsinden)</a:t>
            </a:r>
            <a:endParaRPr/>
          </a:p>
          <a:p>
            <a:pPr indent="0" lvl="0" marL="0" rtl="0" algn="l">
              <a:lnSpc>
                <a:spcPct val="90000"/>
              </a:lnSpc>
              <a:spcBef>
                <a:spcPts val="1000"/>
              </a:spcBef>
              <a:spcAft>
                <a:spcPts val="0"/>
              </a:spcAft>
              <a:buClr>
                <a:schemeClr val="dk1"/>
              </a:buClr>
              <a:buSzPct val="100000"/>
              <a:buNone/>
            </a:pPr>
            <a:r>
              <a:rPr lang="tr-TR"/>
              <a:t>        for (int bufferSize : bufferSizes) {</a:t>
            </a:r>
            <a:endParaRPr/>
          </a:p>
          <a:p>
            <a:pPr indent="0" lvl="0" marL="0" rtl="0" algn="l">
              <a:lnSpc>
                <a:spcPct val="90000"/>
              </a:lnSpc>
              <a:spcBef>
                <a:spcPts val="1000"/>
              </a:spcBef>
              <a:spcAft>
                <a:spcPts val="0"/>
              </a:spcAft>
              <a:buClr>
                <a:schemeClr val="dk1"/>
              </a:buClr>
              <a:buSzPct val="100000"/>
              <a:buNone/>
            </a:pPr>
            <a:r>
              <a:rPr lang="tr-TR"/>
              <a:t>            try {</a:t>
            </a:r>
            <a:endParaRPr/>
          </a:p>
          <a:p>
            <a:pPr indent="0" lvl="0" marL="0" rtl="0" algn="l">
              <a:lnSpc>
                <a:spcPct val="90000"/>
              </a:lnSpc>
              <a:spcBef>
                <a:spcPts val="1000"/>
              </a:spcBef>
              <a:spcAft>
                <a:spcPts val="0"/>
              </a:spcAft>
              <a:buClr>
                <a:schemeClr val="dk1"/>
              </a:buClr>
              <a:buSzPct val="100000"/>
              <a:buNone/>
            </a:pPr>
            <a:r>
              <a:rPr lang="tr-TR"/>
              <a:t>                long startTime = System.currentTimeMillis(); // Başlangıç zamanı</a:t>
            </a:r>
            <a:endParaRPr/>
          </a:p>
          <a:p>
            <a:pPr indent="0" lvl="0" marL="0" rtl="0" algn="l">
              <a:lnSpc>
                <a:spcPct val="90000"/>
              </a:lnSpc>
              <a:spcBef>
                <a:spcPts val="1000"/>
              </a:spcBef>
              <a:spcAft>
                <a:spcPts val="0"/>
              </a:spcAft>
              <a:buClr>
                <a:schemeClr val="dk1"/>
              </a:buClr>
              <a:buSzPct val="100000"/>
              <a:buNone/>
            </a:pPr>
            <a:r>
              <a:rPr lang="tr-TR"/>
              <a:t>                BufferedInputStream bis = new BufferedInputStream(new FileInputStream(inputFile), bufferSize);</a:t>
            </a:r>
            <a:endParaRPr/>
          </a:p>
          <a:p>
            <a:pPr indent="0" lvl="0" marL="0" rtl="0" algn="l">
              <a:lnSpc>
                <a:spcPct val="90000"/>
              </a:lnSpc>
              <a:spcBef>
                <a:spcPts val="1000"/>
              </a:spcBef>
              <a:spcAft>
                <a:spcPts val="0"/>
              </a:spcAft>
              <a:buClr>
                <a:schemeClr val="dk1"/>
              </a:buClr>
              <a:buSzPct val="100000"/>
              <a:buNone/>
            </a:pPr>
            <a:r>
              <a:rPr lang="tr-TR"/>
              <a:t>                FileOutputStream fos = new FileOutputStream("copy_" + bufferSize + ".png");</a:t>
            </a:r>
            <a:endParaRPr/>
          </a:p>
          <a:p>
            <a:pPr indent="0" lvl="0" marL="0" rtl="0" algn="l">
              <a:lnSpc>
                <a:spcPct val="90000"/>
              </a:lnSpc>
              <a:spcBef>
                <a:spcPts val="1000"/>
              </a:spcBef>
              <a:spcAft>
                <a:spcPts val="0"/>
              </a:spcAft>
              <a:buClr>
                <a:schemeClr val="dk1"/>
              </a:buClr>
              <a:buSzPct val="100000"/>
              <a:buNone/>
            </a:pPr>
            <a:r>
              <a:rPr lang="tr-TR"/>
              <a:t>                byte[] buffer = new byte[bufferSize];</a:t>
            </a:r>
            <a:endParaRPr/>
          </a:p>
          <a:p>
            <a:pPr indent="0" lvl="0" marL="0" rtl="0" algn="l">
              <a:lnSpc>
                <a:spcPct val="90000"/>
              </a:lnSpc>
              <a:spcBef>
                <a:spcPts val="1000"/>
              </a:spcBef>
              <a:spcAft>
                <a:spcPts val="0"/>
              </a:spcAft>
              <a:buClr>
                <a:schemeClr val="dk1"/>
              </a:buClr>
              <a:buSzPct val="100000"/>
              <a:buNone/>
            </a:pPr>
            <a:r>
              <a:rPr lang="tr-TR"/>
              <a:t>                int bytesRead;</a:t>
            </a:r>
            <a:endParaRPr/>
          </a:p>
          <a:p>
            <a:pPr indent="0" lvl="0" marL="0" rtl="0" algn="l">
              <a:lnSpc>
                <a:spcPct val="90000"/>
              </a:lnSpc>
              <a:spcBef>
                <a:spcPts val="1000"/>
              </a:spcBef>
              <a:spcAft>
                <a:spcPts val="0"/>
              </a:spcAft>
              <a:buClr>
                <a:schemeClr val="dk1"/>
              </a:buClr>
              <a:buSzPct val="100000"/>
              <a:buNone/>
            </a:pPr>
            <a:r>
              <a:rPr lang="tr-TR"/>
              <a:t>                while ((bytesRead = bis.read(buffer)) != -1) {</a:t>
            </a:r>
            <a:endParaRPr/>
          </a:p>
          <a:p>
            <a:pPr indent="0" lvl="0" marL="0" rtl="0" algn="l">
              <a:lnSpc>
                <a:spcPct val="90000"/>
              </a:lnSpc>
              <a:spcBef>
                <a:spcPts val="1000"/>
              </a:spcBef>
              <a:spcAft>
                <a:spcPts val="0"/>
              </a:spcAft>
              <a:buClr>
                <a:schemeClr val="dk1"/>
              </a:buClr>
              <a:buSzPct val="100000"/>
              <a:buNone/>
            </a:pPr>
            <a:r>
              <a:rPr lang="tr-TR"/>
              <a:t>                    fos.write(buffer, 0, bytesRead);</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bis.close();</a:t>
            </a:r>
            <a:endParaRPr/>
          </a:p>
          <a:p>
            <a:pPr indent="0" lvl="0" marL="0" rtl="0" algn="l">
              <a:lnSpc>
                <a:spcPct val="90000"/>
              </a:lnSpc>
              <a:spcBef>
                <a:spcPts val="1000"/>
              </a:spcBef>
              <a:spcAft>
                <a:spcPts val="0"/>
              </a:spcAft>
              <a:buClr>
                <a:schemeClr val="dk1"/>
              </a:buClr>
              <a:buSzPct val="100000"/>
              <a:buNone/>
            </a:pPr>
            <a:r>
              <a:rPr lang="tr-TR"/>
              <a:t>                fos.close();</a:t>
            </a:r>
            <a:endParaRPr/>
          </a:p>
          <a:p>
            <a:pPr indent="0" lvl="0" marL="0" rtl="0" algn="l">
              <a:lnSpc>
                <a:spcPct val="90000"/>
              </a:lnSpc>
              <a:spcBef>
                <a:spcPts val="1000"/>
              </a:spcBef>
              <a:spcAft>
                <a:spcPts val="0"/>
              </a:spcAft>
              <a:buClr>
                <a:schemeClr val="dk1"/>
              </a:buClr>
              <a:buSzPct val="100000"/>
              <a:buNone/>
            </a:pPr>
            <a:r>
              <a:rPr lang="tr-TR"/>
              <a:t>                long endTime = System.currentTimeMillis(); // Bitiş zamanı</a:t>
            </a:r>
            <a:endParaRPr/>
          </a:p>
          <a:p>
            <a:pPr indent="0" lvl="0" marL="0" rtl="0" algn="l">
              <a:lnSpc>
                <a:spcPct val="90000"/>
              </a:lnSpc>
              <a:spcBef>
                <a:spcPts val="1000"/>
              </a:spcBef>
              <a:spcAft>
                <a:spcPts val="0"/>
              </a:spcAft>
              <a:buClr>
                <a:schemeClr val="dk1"/>
              </a:buClr>
              <a:buSzPct val="100000"/>
              <a:buNone/>
            </a:pPr>
            <a:r>
              <a:rPr lang="tr-TR"/>
              <a:t>                System.out.println("Buffer boyutu: " + bufferSize + " bayt - Geçen süre: " + (endTime - startTime) + " ms");</a:t>
            </a:r>
            <a:endParaRPr/>
          </a:p>
          <a:p>
            <a:pPr indent="0" lvl="0" marL="0" rtl="0" algn="l">
              <a:lnSpc>
                <a:spcPct val="90000"/>
              </a:lnSpc>
              <a:spcBef>
                <a:spcPts val="1000"/>
              </a:spcBef>
              <a:spcAft>
                <a:spcPts val="0"/>
              </a:spcAft>
              <a:buClr>
                <a:schemeClr val="dk1"/>
              </a:buClr>
              <a:buSzPct val="100000"/>
              <a:buNone/>
            </a:pPr>
            <a:r>
              <a:rPr lang="tr-TR"/>
              <a:t>            } catch (IOException e) {</a:t>
            </a:r>
            <a:endParaRPr/>
          </a:p>
          <a:p>
            <a:pPr indent="0" lvl="0" marL="0" rtl="0" algn="l">
              <a:lnSpc>
                <a:spcPct val="90000"/>
              </a:lnSpc>
              <a:spcBef>
                <a:spcPts val="1000"/>
              </a:spcBef>
              <a:spcAft>
                <a:spcPts val="0"/>
              </a:spcAft>
              <a:buClr>
                <a:schemeClr val="dk1"/>
              </a:buClr>
              <a:buSzPct val="100000"/>
              <a:buNone/>
            </a:pPr>
            <a:r>
              <a:rPr lang="tr-TR"/>
              <a:t>                e.printStackTrace();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p:txBody>
      </p:sp>
      <p:sp>
        <p:nvSpPr>
          <p:cNvPr id="181" name="Google Shape;181;p2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fontScale="25000" lnSpcReduction="20000"/>
          </a:bodyPr>
          <a:lstStyle/>
          <a:p>
            <a:pPr indent="-228600" lvl="0" marL="228600" rtl="0" algn="l">
              <a:lnSpc>
                <a:spcPct val="90000"/>
              </a:lnSpc>
              <a:spcBef>
                <a:spcPts val="0"/>
              </a:spcBef>
              <a:spcAft>
                <a:spcPts val="0"/>
              </a:spcAft>
              <a:buClr>
                <a:schemeClr val="dk1"/>
              </a:buClr>
              <a:buSzPct val="100000"/>
              <a:buChar char="•"/>
            </a:pPr>
            <a:r>
              <a:rPr lang="tr-TR"/>
              <a:t>import java.io.BufferedInputStream;</a:t>
            </a:r>
            <a:endParaRPr/>
          </a:p>
          <a:p>
            <a:pPr indent="-228600" lvl="0" marL="228600" rtl="0" algn="l">
              <a:lnSpc>
                <a:spcPct val="90000"/>
              </a:lnSpc>
              <a:spcBef>
                <a:spcPts val="1000"/>
              </a:spcBef>
              <a:spcAft>
                <a:spcPts val="0"/>
              </a:spcAft>
              <a:buClr>
                <a:schemeClr val="dk1"/>
              </a:buClr>
              <a:buSzPct val="100000"/>
              <a:buChar char="•"/>
            </a:pPr>
            <a:r>
              <a:rPr lang="tr-TR"/>
              <a:t>import java.io.FileInputStream;</a:t>
            </a:r>
            <a:endParaRPr/>
          </a:p>
          <a:p>
            <a:pPr indent="-228600" lvl="0" marL="228600" rtl="0" algn="l">
              <a:lnSpc>
                <a:spcPct val="90000"/>
              </a:lnSpc>
              <a:spcBef>
                <a:spcPts val="1000"/>
              </a:spcBef>
              <a:spcAft>
                <a:spcPts val="0"/>
              </a:spcAft>
              <a:buClr>
                <a:schemeClr val="dk1"/>
              </a:buClr>
              <a:buSzPct val="100000"/>
              <a:buChar char="•"/>
            </a:pPr>
            <a:r>
              <a:rPr lang="tr-TR"/>
              <a:t>import java.io.FileOutputStream;</a:t>
            </a:r>
            <a:endParaRPr/>
          </a:p>
          <a:p>
            <a:pPr indent="-228600" lvl="0" marL="228600" rtl="0" algn="l">
              <a:lnSpc>
                <a:spcPct val="90000"/>
              </a:lnSpc>
              <a:spcBef>
                <a:spcPts val="1000"/>
              </a:spcBef>
              <a:spcAft>
                <a:spcPts val="0"/>
              </a:spcAft>
              <a:buClr>
                <a:schemeClr val="dk1"/>
              </a:buClr>
              <a:buSzPct val="100000"/>
              <a:buChar char="•"/>
            </a:pPr>
            <a:r>
              <a:rPr lang="tr-TR"/>
              <a:t>import java.io.IOException;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a:t>
            </a:r>
            <a:endParaRPr/>
          </a:p>
        </p:txBody>
      </p:sp>
      <p:grpSp>
        <p:nvGrpSpPr>
          <p:cNvPr id="187" name="Google Shape;187;p26"/>
          <p:cNvGrpSpPr/>
          <p:nvPr/>
        </p:nvGrpSpPr>
        <p:grpSpPr>
          <a:xfrm>
            <a:off x="1398000" y="2434219"/>
            <a:ext cx="9396000" cy="3134149"/>
            <a:chOff x="559800" y="608594"/>
            <a:chExt cx="9396000" cy="3134149"/>
          </a:xfrm>
        </p:grpSpPr>
        <p:sp>
          <p:nvSpPr>
            <p:cNvPr id="188" name="Google Shape;188;p26"/>
            <p:cNvSpPr/>
            <p:nvPr/>
          </p:nvSpPr>
          <p:spPr>
            <a:xfrm>
              <a:off x="1747800" y="608594"/>
              <a:ext cx="1944000" cy="1944000"/>
            </a:xfrm>
            <a:prstGeom prst="rect">
              <a:avLst/>
            </a:prstGeom>
            <a:blipFill rotWithShape="1">
              <a:blip r:embed="rId3">
                <a:alphaModFix/>
              </a:blip>
              <a:stretch>
                <a:fillRect b="0" l="0" r="0" t="0"/>
              </a:stretch>
            </a:blipFill>
            <a:ln cap="flat" cmpd="sng" w="1905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6"/>
            <p:cNvSpPr/>
            <p:nvPr/>
          </p:nvSpPr>
          <p:spPr>
            <a:xfrm>
              <a:off x="559800" y="3022743"/>
              <a:ext cx="432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6"/>
            <p:cNvSpPr txBox="1"/>
            <p:nvPr/>
          </p:nvSpPr>
          <p:spPr>
            <a:xfrm>
              <a:off x="559800" y="3022743"/>
              <a:ext cx="432000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500"/>
                <a:buFont typeface="Arial"/>
                <a:buNone/>
              </a:pPr>
              <a:r>
                <a:rPr lang="tr-TR" sz="1500">
                  <a:solidFill>
                    <a:schemeClr val="dk1"/>
                  </a:solidFill>
                  <a:latin typeface="Arial"/>
                  <a:ea typeface="Arial"/>
                  <a:cs typeface="Arial"/>
                  <a:sym typeface="Arial"/>
                </a:rPr>
                <a:t>Dosyaları byte byte gönderiyoruz veya okuyoruz. Peki ya bu veriler sırasında </a:t>
              </a:r>
              <a:r>
                <a:rPr b="1" lang="tr-TR" sz="1500">
                  <a:solidFill>
                    <a:schemeClr val="dk1"/>
                  </a:solidFill>
                  <a:latin typeface="Arial"/>
                  <a:ea typeface="Arial"/>
                  <a:cs typeface="Arial"/>
                  <a:sym typeface="Arial"/>
                </a:rPr>
                <a:t>bir veya birkaç bit bozulursa</a:t>
              </a:r>
              <a:r>
                <a:rPr lang="tr-TR" sz="1500">
                  <a:solidFill>
                    <a:schemeClr val="dk1"/>
                  </a:solidFill>
                  <a:latin typeface="Arial"/>
                  <a:ea typeface="Arial"/>
                  <a:cs typeface="Arial"/>
                  <a:sym typeface="Arial"/>
                </a:rPr>
                <a:t> ne olur?</a:t>
              </a:r>
              <a:endParaRPr sz="1500">
                <a:solidFill>
                  <a:schemeClr val="dk1"/>
                </a:solidFill>
                <a:latin typeface="Arial"/>
                <a:ea typeface="Arial"/>
                <a:cs typeface="Arial"/>
                <a:sym typeface="Arial"/>
              </a:endParaRPr>
            </a:p>
          </p:txBody>
        </p:sp>
        <p:sp>
          <p:nvSpPr>
            <p:cNvPr id="191" name="Google Shape;191;p26"/>
            <p:cNvSpPr/>
            <p:nvPr/>
          </p:nvSpPr>
          <p:spPr>
            <a:xfrm>
              <a:off x="6823800" y="608594"/>
              <a:ext cx="1944000" cy="1944000"/>
            </a:xfrm>
            <a:prstGeom prst="rect">
              <a:avLst/>
            </a:prstGeom>
            <a:blipFill rotWithShape="1">
              <a:blip r:embed="rId4">
                <a:alphaModFix/>
              </a:blip>
              <a:stretch>
                <a:fillRect b="0" l="0" r="0" t="0"/>
              </a:stretch>
            </a:blipFill>
            <a:ln cap="flat" cmpd="sng" w="1905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6"/>
            <p:cNvSpPr/>
            <p:nvPr/>
          </p:nvSpPr>
          <p:spPr>
            <a:xfrm>
              <a:off x="5635800" y="3022743"/>
              <a:ext cx="432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6"/>
            <p:cNvSpPr txBox="1"/>
            <p:nvPr/>
          </p:nvSpPr>
          <p:spPr>
            <a:xfrm>
              <a:off x="5635800" y="3022743"/>
              <a:ext cx="432000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500"/>
                <a:buFont typeface="Arial"/>
                <a:buNone/>
              </a:pPr>
              <a:r>
                <a:rPr lang="tr-TR" sz="1500">
                  <a:solidFill>
                    <a:schemeClr val="dk1"/>
                  </a:solidFill>
                  <a:latin typeface="Arial"/>
                  <a:ea typeface="Arial"/>
                  <a:cs typeface="Arial"/>
                  <a:sym typeface="Arial"/>
                </a:rPr>
                <a:t>Sizce uygulamamız </a:t>
              </a:r>
              <a:r>
                <a:rPr b="1" lang="tr-TR" sz="1500">
                  <a:solidFill>
                    <a:schemeClr val="dk1"/>
                  </a:solidFill>
                  <a:latin typeface="Arial"/>
                  <a:ea typeface="Arial"/>
                  <a:cs typeface="Arial"/>
                  <a:sym typeface="Arial"/>
                </a:rPr>
                <a:t>veride hata olup olmadığını nasıl fark eder</a:t>
              </a:r>
              <a:r>
                <a:rPr lang="tr-TR" sz="1500">
                  <a:solidFill>
                    <a:schemeClr val="dk1"/>
                  </a:solidFill>
                  <a:latin typeface="Arial"/>
                  <a:ea typeface="Arial"/>
                  <a:cs typeface="Arial"/>
                  <a:sym typeface="Arial"/>
                </a:rPr>
                <a:t> ya da bu hataları nasıl düzeltir?</a:t>
              </a:r>
              <a:endParaRPr sz="1500">
                <a:solidFill>
                  <a:schemeClr val="dk1"/>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b="1" lang="tr-TR"/>
              <a:t>Hata kontrol yöntemlerinden bazıları</a:t>
            </a:r>
            <a:endParaRPr/>
          </a:p>
        </p:txBody>
      </p:sp>
      <p:sp>
        <p:nvSpPr>
          <p:cNvPr id="199" name="Google Shape;199;p2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2800"/>
              <a:buChar char="•"/>
            </a:pPr>
            <a:r>
              <a:rPr b="1" lang="tr-TR"/>
              <a:t>Checksum (Toplam Kontrolü): </a:t>
            </a:r>
            <a:r>
              <a:rPr lang="tr-TR"/>
              <a:t>Verinin sonunda basit bir kontrol sayısı gönderilir. Alıcı bu sayıyı yeniden hesaplar, gelenle karşılaştırır. Eşleşmezse veri bozulmuştur.</a:t>
            </a:r>
            <a:endParaRPr/>
          </a:p>
          <a:p>
            <a:pPr indent="-228600" lvl="0" marL="228600" rtl="0" algn="just">
              <a:lnSpc>
                <a:spcPct val="90000"/>
              </a:lnSpc>
              <a:spcBef>
                <a:spcPts val="1000"/>
              </a:spcBef>
              <a:spcAft>
                <a:spcPts val="0"/>
              </a:spcAft>
              <a:buClr>
                <a:schemeClr val="dk1"/>
              </a:buClr>
              <a:buSzPts val="2800"/>
              <a:buChar char="•"/>
            </a:pPr>
            <a:r>
              <a:rPr b="1" lang="tr-TR"/>
              <a:t>CRC (Cyclic Redundancy Check): </a:t>
            </a:r>
            <a:r>
              <a:rPr lang="tr-TR"/>
              <a:t>Özellikle ağ protokollerinde yaygındır. Veriden bir polinom hesaplanır ve bu değer ile birlikte veri gönderilir. Alıcı aynı işlemi yaparak doğruluğu denetler.</a:t>
            </a:r>
            <a:endParaRPr/>
          </a:p>
          <a:p>
            <a:pPr indent="-228600" lvl="0" marL="228600" rtl="0" algn="just">
              <a:lnSpc>
                <a:spcPct val="90000"/>
              </a:lnSpc>
              <a:spcBef>
                <a:spcPts val="1000"/>
              </a:spcBef>
              <a:spcAft>
                <a:spcPts val="0"/>
              </a:spcAft>
              <a:buClr>
                <a:schemeClr val="dk1"/>
              </a:buClr>
              <a:buSzPts val="2800"/>
              <a:buChar char="•"/>
            </a:pPr>
            <a:r>
              <a:rPr b="1" lang="tr-TR"/>
              <a:t>Hash Fonksiyonları (SHA-256, MD5 gibi): </a:t>
            </a:r>
            <a:r>
              <a:rPr lang="tr-TR"/>
              <a:t>Verinin özetini çıkarır. Dosya indirmelerinde "SHA256 hash" kontrolü bu yüzden verilir. Eğer sadece 1 bit bile bozulursa hash tamamen değişir.</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b="1" lang="tr-TR"/>
              <a:t>Hata kontrol yöntemlerinden bazıları</a:t>
            </a:r>
            <a:endParaRPr/>
          </a:p>
        </p:txBody>
      </p:sp>
      <p:sp>
        <p:nvSpPr>
          <p:cNvPr id="205" name="Google Shape;205;p2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tr-TR"/>
              <a:t>Checksum (java.util.zip.Checksum)</a:t>
            </a:r>
            <a:endParaRPr/>
          </a:p>
          <a:p>
            <a:pPr indent="-228600" lvl="1" marL="685800" rtl="0" algn="l">
              <a:lnSpc>
                <a:spcPct val="90000"/>
              </a:lnSpc>
              <a:spcBef>
                <a:spcPts val="500"/>
              </a:spcBef>
              <a:spcAft>
                <a:spcPts val="0"/>
              </a:spcAft>
              <a:buClr>
                <a:schemeClr val="dk1"/>
              </a:buClr>
              <a:buSzPts val="2400"/>
              <a:buChar char="•"/>
            </a:pPr>
            <a:r>
              <a:rPr lang="tr-TR"/>
              <a:t>java.util.zip.CRC32</a:t>
            </a:r>
            <a:endParaRPr/>
          </a:p>
          <a:p>
            <a:pPr indent="-228600" lvl="1" marL="685800" rtl="0" algn="l">
              <a:lnSpc>
                <a:spcPct val="90000"/>
              </a:lnSpc>
              <a:spcBef>
                <a:spcPts val="500"/>
              </a:spcBef>
              <a:spcAft>
                <a:spcPts val="0"/>
              </a:spcAft>
              <a:buClr>
                <a:schemeClr val="dk1"/>
              </a:buClr>
              <a:buSzPts val="2400"/>
              <a:buChar char="•"/>
            </a:pPr>
            <a:r>
              <a:rPr lang="tr-TR"/>
              <a:t>java.util.zip.Adler32</a:t>
            </a:r>
            <a:endParaRPr/>
          </a:p>
          <a:p>
            <a:pPr indent="-228600" lvl="0" marL="228600" rtl="0" algn="l">
              <a:lnSpc>
                <a:spcPct val="90000"/>
              </a:lnSpc>
              <a:spcBef>
                <a:spcPts val="1000"/>
              </a:spcBef>
              <a:spcAft>
                <a:spcPts val="0"/>
              </a:spcAft>
              <a:buClr>
                <a:schemeClr val="dk1"/>
              </a:buClr>
              <a:buSzPts val="2800"/>
              <a:buChar char="•"/>
            </a:pPr>
            <a:r>
              <a:rPr b="1" lang="tr-TR"/>
              <a:t>Hash Fonksiyonları (java.security.MessageDigest)</a:t>
            </a:r>
            <a:endParaRPr/>
          </a:p>
          <a:p>
            <a:pPr indent="-228600" lvl="1" marL="685800" rtl="0" algn="l">
              <a:lnSpc>
                <a:spcPct val="90000"/>
              </a:lnSpc>
              <a:spcBef>
                <a:spcPts val="500"/>
              </a:spcBef>
              <a:spcAft>
                <a:spcPts val="0"/>
              </a:spcAft>
              <a:buClr>
                <a:schemeClr val="dk1"/>
              </a:buClr>
              <a:buSzPts val="2400"/>
              <a:buChar char="•"/>
            </a:pPr>
            <a:r>
              <a:rPr lang="tr-TR"/>
              <a:t>MD5</a:t>
            </a:r>
            <a:endParaRPr/>
          </a:p>
          <a:p>
            <a:pPr indent="-228600" lvl="1" marL="685800" rtl="0" algn="l">
              <a:lnSpc>
                <a:spcPct val="90000"/>
              </a:lnSpc>
              <a:spcBef>
                <a:spcPts val="500"/>
              </a:spcBef>
              <a:spcAft>
                <a:spcPts val="0"/>
              </a:spcAft>
              <a:buClr>
                <a:schemeClr val="dk1"/>
              </a:buClr>
              <a:buSzPts val="2400"/>
              <a:buChar char="•"/>
            </a:pPr>
            <a:r>
              <a:rPr lang="tr-TR"/>
              <a:t>SHA-1</a:t>
            </a:r>
            <a:endParaRPr/>
          </a:p>
          <a:p>
            <a:pPr indent="-228600" lvl="1" marL="685800" rtl="0" algn="l">
              <a:lnSpc>
                <a:spcPct val="90000"/>
              </a:lnSpc>
              <a:spcBef>
                <a:spcPts val="500"/>
              </a:spcBef>
              <a:spcAft>
                <a:spcPts val="0"/>
              </a:spcAft>
              <a:buClr>
                <a:schemeClr val="dk1"/>
              </a:buClr>
              <a:buSzPts val="2400"/>
              <a:buChar char="•"/>
            </a:pPr>
            <a:r>
              <a:rPr lang="tr-TR"/>
              <a:t>SHA-256</a:t>
            </a:r>
            <a:endParaRPr/>
          </a:p>
          <a:p>
            <a:pPr indent="-228600" lvl="1" marL="685800" rtl="0" algn="l">
              <a:lnSpc>
                <a:spcPct val="90000"/>
              </a:lnSpc>
              <a:spcBef>
                <a:spcPts val="500"/>
              </a:spcBef>
              <a:spcAft>
                <a:spcPts val="0"/>
              </a:spcAft>
              <a:buClr>
                <a:schemeClr val="dk1"/>
              </a:buClr>
              <a:buSzPts val="2400"/>
              <a:buChar char="•"/>
            </a:pPr>
            <a:r>
              <a:rPr lang="tr-TR"/>
              <a:t>SHA-512</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CheckedInputStream Nedir?</a:t>
            </a:r>
            <a:endParaRPr/>
          </a:p>
        </p:txBody>
      </p:sp>
      <p:sp>
        <p:nvSpPr>
          <p:cNvPr id="211" name="Google Shape;211;p2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2800"/>
              <a:buChar char="•"/>
            </a:pPr>
            <a:r>
              <a:rPr b="1" lang="tr-TR"/>
              <a:t>CheckedInputStream</a:t>
            </a:r>
            <a:r>
              <a:rPr lang="tr-TR"/>
              <a:t>, bir veri akışı (InputStream) üzerinden okuma yaparken aynı zamanda otomatik olarak bir checksum (hata kontrol toplamı) hesaplayan özel bir FilterInputStream'dir.</a:t>
            </a:r>
            <a:endParaRPr/>
          </a:p>
          <a:p>
            <a:pPr indent="-228600" lvl="0" marL="228600" rtl="0" algn="just">
              <a:lnSpc>
                <a:spcPct val="90000"/>
              </a:lnSpc>
              <a:spcBef>
                <a:spcPts val="1000"/>
              </a:spcBef>
              <a:spcAft>
                <a:spcPts val="0"/>
              </a:spcAft>
              <a:buClr>
                <a:schemeClr val="dk1"/>
              </a:buClr>
              <a:buSzPts val="2800"/>
              <a:buChar char="•"/>
            </a:pPr>
            <a:r>
              <a:rPr lang="tr-TR"/>
              <a:t>Verinin okunurken bir kontrol toplamı (Checksum) oluşturulmasını sağlar.</a:t>
            </a:r>
            <a:endParaRPr/>
          </a:p>
          <a:p>
            <a:pPr indent="-228600" lvl="0" marL="228600" rtl="0" algn="just">
              <a:lnSpc>
                <a:spcPct val="90000"/>
              </a:lnSpc>
              <a:spcBef>
                <a:spcPts val="1000"/>
              </a:spcBef>
              <a:spcAft>
                <a:spcPts val="0"/>
              </a:spcAft>
              <a:buClr>
                <a:schemeClr val="dk1"/>
              </a:buClr>
              <a:buSzPts val="2800"/>
              <a:buChar char="•"/>
            </a:pPr>
            <a:r>
              <a:rPr lang="tr-TR"/>
              <a:t>Böylece veri bozuldu mu, eksik mi geldi, sonradan değiştirilmiş mi kolayca kontrol edilebilir.</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5" name="Shape 215"/>
        <p:cNvGrpSpPr/>
        <p:nvPr/>
      </p:nvGrpSpPr>
      <p:grpSpPr>
        <a:xfrm>
          <a:off x="0" y="0"/>
          <a:ext cx="0" cy="0"/>
          <a:chOff x="0" y="0"/>
          <a:chExt cx="0" cy="0"/>
        </a:xfrm>
      </p:grpSpPr>
      <p:sp>
        <p:nvSpPr>
          <p:cNvPr id="216" name="Google Shape;216;p30"/>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7" name="Google Shape;217;p30"/>
          <p:cNvSpPr txBox="1"/>
          <p:nvPr>
            <p:ph type="title"/>
          </p:nvPr>
        </p:nvSpPr>
        <p:spPr>
          <a:xfrm>
            <a:off x="793662" y="386930"/>
            <a:ext cx="10066122" cy="129844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lang="tr-TR" sz="4800">
                <a:solidFill>
                  <a:schemeClr val="dk1"/>
                </a:solidFill>
                <a:latin typeface="Play"/>
                <a:ea typeface="Play"/>
                <a:cs typeface="Play"/>
                <a:sym typeface="Play"/>
              </a:rPr>
              <a:t>Checksum</a:t>
            </a:r>
            <a:endParaRPr/>
          </a:p>
        </p:txBody>
      </p:sp>
      <p:sp>
        <p:nvSpPr>
          <p:cNvPr id="218" name="Google Shape;218;p30"/>
          <p:cNvSpPr/>
          <p:nvPr/>
        </p:nvSpPr>
        <p:spPr>
          <a:xfrm rot="10800000">
            <a:off x="-2" y="1998845"/>
            <a:ext cx="11454595" cy="7816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9" name="Google Shape;219;p30"/>
          <p:cNvSpPr/>
          <p:nvPr/>
        </p:nvSpPr>
        <p:spPr>
          <a:xfrm>
            <a:off x="0" y="2203079"/>
            <a:ext cx="11383362" cy="4267991"/>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0" name="Google Shape;220;p30"/>
          <p:cNvSpPr txBox="1"/>
          <p:nvPr>
            <p:ph idx="1" type="body"/>
          </p:nvPr>
        </p:nvSpPr>
        <p:spPr>
          <a:xfrm>
            <a:off x="793661" y="2599509"/>
            <a:ext cx="4530898" cy="3639450"/>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tr-TR" sz="2000"/>
              <a:t>Checksum aslında bir matematiksel fonksiyonun çıktısıdır.</a:t>
            </a:r>
            <a:endParaRPr/>
          </a:p>
          <a:p>
            <a:pPr indent="-228600" lvl="0" marL="228600" rtl="0" algn="l">
              <a:lnSpc>
                <a:spcPct val="90000"/>
              </a:lnSpc>
              <a:spcBef>
                <a:spcPts val="1000"/>
              </a:spcBef>
              <a:spcAft>
                <a:spcPts val="0"/>
              </a:spcAft>
              <a:buClr>
                <a:schemeClr val="dk1"/>
              </a:buClr>
              <a:buSzPts val="2000"/>
              <a:buChar char="•"/>
            </a:pPr>
            <a:r>
              <a:rPr lang="tr-TR" sz="2000"/>
              <a:t>Verinin tüm içeriğine bağlıdır. Verinin matematiksel özetini çıkarır.</a:t>
            </a:r>
            <a:endParaRPr/>
          </a:p>
          <a:p>
            <a:pPr indent="-228600" lvl="0" marL="228600" rtl="0" algn="l">
              <a:lnSpc>
                <a:spcPct val="90000"/>
              </a:lnSpc>
              <a:spcBef>
                <a:spcPts val="1000"/>
              </a:spcBef>
              <a:spcAft>
                <a:spcPts val="0"/>
              </a:spcAft>
              <a:buClr>
                <a:schemeClr val="dk1"/>
              </a:buClr>
              <a:buSzPts val="2000"/>
              <a:buChar char="•"/>
            </a:pPr>
            <a:r>
              <a:rPr lang="tr-TR" sz="2000"/>
              <a:t>En ufak bir bit değişimi bile checksum değerini değiştirir.</a:t>
            </a:r>
            <a:endParaRPr/>
          </a:p>
        </p:txBody>
      </p:sp>
      <p:sp>
        <p:nvSpPr>
          <p:cNvPr id="221" name="Google Shape;221;p30"/>
          <p:cNvSpPr/>
          <p:nvPr/>
        </p:nvSpPr>
        <p:spPr>
          <a:xfrm rot="5400000">
            <a:off x="11228040" y="2313027"/>
            <a:ext cx="781700" cy="15238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aphicFrame>
        <p:nvGraphicFramePr>
          <p:cNvPr id="222" name="Google Shape;222;p30"/>
          <p:cNvGraphicFramePr/>
          <p:nvPr/>
        </p:nvGraphicFramePr>
        <p:xfrm>
          <a:off x="5911532" y="2960751"/>
          <a:ext cx="3000000" cy="3000000"/>
        </p:xfrm>
        <a:graphic>
          <a:graphicData uri="http://schemas.openxmlformats.org/drawingml/2006/table">
            <a:tbl>
              <a:tblPr>
                <a:noFill/>
                <a:tableStyleId>{507D9498-81B4-442F-9727-0BBD0B09CF55}</a:tableStyleId>
              </a:tblPr>
              <a:tblGrid>
                <a:gridCol w="1227225"/>
                <a:gridCol w="3923050"/>
              </a:tblGrid>
              <a:tr h="357350">
                <a:tc>
                  <a:txBody>
                    <a:bodyPr/>
                    <a:lstStyle/>
                    <a:p>
                      <a:pPr indent="0" lvl="0" marL="0" marR="0" rtl="0" algn="l">
                        <a:spcBef>
                          <a:spcPts val="0"/>
                        </a:spcBef>
                        <a:spcAft>
                          <a:spcPts val="0"/>
                        </a:spcAft>
                        <a:buNone/>
                      </a:pPr>
                      <a:r>
                        <a:rPr b="1" lang="tr-TR" sz="1600"/>
                        <a:t>Algoritma</a:t>
                      </a:r>
                      <a:endParaRPr/>
                    </a:p>
                  </a:txBody>
                  <a:tcPr marT="40600" marB="40600" marR="81225" marL="81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lang="tr-TR" sz="1600"/>
                        <a:t>Açıklama</a:t>
                      </a:r>
                      <a:endParaRPr/>
                    </a:p>
                  </a:txBody>
                  <a:tcPr marT="40600" marB="40600" marR="81225" marL="81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00975">
                <a:tc>
                  <a:txBody>
                    <a:bodyPr/>
                    <a:lstStyle/>
                    <a:p>
                      <a:pPr indent="0" lvl="0" marL="0" marR="0" rtl="0" algn="l">
                        <a:spcBef>
                          <a:spcPts val="0"/>
                        </a:spcBef>
                        <a:spcAft>
                          <a:spcPts val="0"/>
                        </a:spcAft>
                        <a:buNone/>
                      </a:pPr>
                      <a:r>
                        <a:rPr b="1" lang="tr-TR" sz="1600"/>
                        <a:t>CRC32</a:t>
                      </a:r>
                      <a:endParaRPr sz="1600"/>
                    </a:p>
                  </a:txBody>
                  <a:tcPr marT="40600" marB="40600" marR="81225" marL="81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600"/>
                        <a:t>"Cyclic Redundancy Check" — güçlü ve yaygın, ağ protokollerinde kullanılır.</a:t>
                      </a:r>
                      <a:endParaRPr/>
                    </a:p>
                  </a:txBody>
                  <a:tcPr marT="40600" marB="40600" marR="81225" marL="81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00975">
                <a:tc>
                  <a:txBody>
                    <a:bodyPr/>
                    <a:lstStyle/>
                    <a:p>
                      <a:pPr indent="0" lvl="0" marL="0" marR="0" rtl="0" algn="l">
                        <a:spcBef>
                          <a:spcPts val="0"/>
                        </a:spcBef>
                        <a:spcAft>
                          <a:spcPts val="0"/>
                        </a:spcAft>
                        <a:buNone/>
                      </a:pPr>
                      <a:r>
                        <a:rPr b="1" lang="tr-TR" sz="1600"/>
                        <a:t>Adler32</a:t>
                      </a:r>
                      <a:endParaRPr sz="1600"/>
                    </a:p>
                  </a:txBody>
                  <a:tcPr marT="40600" marB="40600" marR="81225" marL="81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600"/>
                        <a:t>Daha hızlı ama CRC'ye göre biraz daha zayıf kontrol.</a:t>
                      </a:r>
                      <a:endParaRPr/>
                    </a:p>
                  </a:txBody>
                  <a:tcPr marT="40600" marB="40600" marR="81225" marL="81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00975">
                <a:tc>
                  <a:txBody>
                    <a:bodyPr/>
                    <a:lstStyle/>
                    <a:p>
                      <a:pPr indent="0" lvl="0" marL="0" marR="0" rtl="0" algn="l">
                        <a:spcBef>
                          <a:spcPts val="0"/>
                        </a:spcBef>
                        <a:spcAft>
                          <a:spcPts val="0"/>
                        </a:spcAft>
                        <a:buNone/>
                      </a:pPr>
                      <a:r>
                        <a:rPr b="1" lang="tr-TR" sz="1600"/>
                        <a:t>MD5</a:t>
                      </a:r>
                      <a:endParaRPr sz="1600"/>
                    </a:p>
                  </a:txBody>
                  <a:tcPr marT="40600" marB="40600" marR="81225" marL="81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600"/>
                        <a:t>Kriptografik özet, dosya doğrulamada kullanılır (artık tam güvenli değil).</a:t>
                      </a:r>
                      <a:endParaRPr/>
                    </a:p>
                  </a:txBody>
                  <a:tcPr marT="40600" marB="40600" marR="81225" marL="81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00975">
                <a:tc>
                  <a:txBody>
                    <a:bodyPr/>
                    <a:lstStyle/>
                    <a:p>
                      <a:pPr indent="0" lvl="0" marL="0" marR="0" rtl="0" algn="l">
                        <a:spcBef>
                          <a:spcPts val="0"/>
                        </a:spcBef>
                        <a:spcAft>
                          <a:spcPts val="0"/>
                        </a:spcAft>
                        <a:buNone/>
                      </a:pPr>
                      <a:r>
                        <a:rPr b="1" lang="tr-TR" sz="1600"/>
                        <a:t>SHA-1 / SHA-256</a:t>
                      </a:r>
                      <a:endParaRPr sz="1600"/>
                    </a:p>
                  </a:txBody>
                  <a:tcPr marT="40600" marB="40600" marR="81225" marL="81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600"/>
                        <a:t>Güvenlik seviyesi daha yüksek özetleme algoritmalarıdır.</a:t>
                      </a:r>
                      <a:endParaRPr/>
                    </a:p>
                  </a:txBody>
                  <a:tcPr marT="40600" marB="40600" marR="81225" marL="81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sz="4400">
                <a:solidFill>
                  <a:schemeClr val="dk1"/>
                </a:solidFill>
                <a:latin typeface="Play"/>
                <a:ea typeface="Play"/>
                <a:cs typeface="Play"/>
                <a:sym typeface="Play"/>
              </a:rPr>
              <a:t>Checksum Örneği</a:t>
            </a:r>
            <a:endParaRPr/>
          </a:p>
        </p:txBody>
      </p:sp>
      <p:sp>
        <p:nvSpPr>
          <p:cNvPr id="228" name="Google Shape;228;p3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tr-TR"/>
              <a:t>Bir dosyadan veri okuyacağız.</a:t>
            </a:r>
            <a:endParaRPr/>
          </a:p>
          <a:p>
            <a:pPr indent="-228600" lvl="0" marL="228600" rtl="0" algn="l">
              <a:lnSpc>
                <a:spcPct val="90000"/>
              </a:lnSpc>
              <a:spcBef>
                <a:spcPts val="1000"/>
              </a:spcBef>
              <a:spcAft>
                <a:spcPts val="0"/>
              </a:spcAft>
              <a:buClr>
                <a:schemeClr val="dk1"/>
              </a:buClr>
              <a:buSzPts val="2800"/>
              <a:buChar char="•"/>
            </a:pPr>
            <a:r>
              <a:rPr lang="tr-TR"/>
              <a:t>CRC32 algoritmasıyla checksum hesaplayacağız.</a:t>
            </a:r>
            <a:endParaRPr/>
          </a:p>
          <a:p>
            <a:pPr indent="-228600" lvl="0" marL="228600" rtl="0" algn="l">
              <a:lnSpc>
                <a:spcPct val="90000"/>
              </a:lnSpc>
              <a:spcBef>
                <a:spcPts val="1000"/>
              </a:spcBef>
              <a:spcAft>
                <a:spcPts val="0"/>
              </a:spcAft>
              <a:buClr>
                <a:schemeClr val="dk1"/>
              </a:buClr>
              <a:buSzPts val="2800"/>
              <a:buChar char="•"/>
            </a:pPr>
            <a:r>
              <a:rPr lang="tr-TR"/>
              <a:t>Ekrana checksum değerini yazdıracağız.</a:t>
            </a:r>
            <a:endParaRPr/>
          </a:p>
          <a:p>
            <a:pPr indent="-50800" lvl="0" marL="22860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tr-TR"/>
              <a:t>import java.io.FileInputStream;</a:t>
            </a:r>
            <a:endParaRPr/>
          </a:p>
          <a:p>
            <a:pPr indent="-228600" lvl="0" marL="228600" rtl="0" algn="l">
              <a:lnSpc>
                <a:spcPct val="90000"/>
              </a:lnSpc>
              <a:spcBef>
                <a:spcPts val="1000"/>
              </a:spcBef>
              <a:spcAft>
                <a:spcPts val="0"/>
              </a:spcAft>
              <a:buClr>
                <a:schemeClr val="dk1"/>
              </a:buClr>
              <a:buSzPts val="2800"/>
              <a:buChar char="•"/>
            </a:pPr>
            <a:r>
              <a:rPr lang="tr-TR"/>
              <a:t>import java.io.IOException;</a:t>
            </a:r>
            <a:endParaRPr/>
          </a:p>
          <a:p>
            <a:pPr indent="-228600" lvl="0" marL="228600" rtl="0" algn="l">
              <a:lnSpc>
                <a:spcPct val="90000"/>
              </a:lnSpc>
              <a:spcBef>
                <a:spcPts val="1000"/>
              </a:spcBef>
              <a:spcAft>
                <a:spcPts val="0"/>
              </a:spcAft>
              <a:buClr>
                <a:schemeClr val="dk1"/>
              </a:buClr>
              <a:buSzPts val="2800"/>
              <a:buChar char="•"/>
            </a:pPr>
            <a:r>
              <a:rPr lang="tr-TR"/>
              <a:t>import java.util.zip.CRC32;</a:t>
            </a:r>
            <a:endParaRPr/>
          </a:p>
          <a:p>
            <a:pPr indent="-228600" lvl="0" marL="228600" rtl="0" algn="l">
              <a:lnSpc>
                <a:spcPct val="90000"/>
              </a:lnSpc>
              <a:spcBef>
                <a:spcPts val="1000"/>
              </a:spcBef>
              <a:spcAft>
                <a:spcPts val="0"/>
              </a:spcAft>
              <a:buClr>
                <a:schemeClr val="dk1"/>
              </a:buClr>
              <a:buSzPts val="2800"/>
              <a:buChar char="•"/>
            </a:pPr>
            <a:r>
              <a:rPr lang="tr-TR"/>
              <a:t>import java.util.zip.Checksum;</a:t>
            </a:r>
            <a:endParaRPr/>
          </a:p>
          <a:p>
            <a:pPr indent="-50800" lvl="0" marL="228600" rtl="0" algn="l">
              <a:lnSpc>
                <a:spcPct val="90000"/>
              </a:lnSpc>
              <a:spcBef>
                <a:spcPts val="1000"/>
              </a:spcBef>
              <a:spcAft>
                <a:spcPts val="0"/>
              </a:spcAft>
              <a:buClr>
                <a:schemeClr val="dk1"/>
              </a:buClr>
              <a:buSzPts val="2800"/>
              <a:buNone/>
            </a:pPr>
            <a:r>
              <a:t/>
            </a:r>
            <a:endParaRPr/>
          </a:p>
        </p:txBody>
      </p:sp>
      <p:sp>
        <p:nvSpPr>
          <p:cNvPr id="229" name="Google Shape;229;p3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900"/>
              <a:buNone/>
            </a:pPr>
            <a:r>
              <a:rPr lang="tr-TR" sz="900"/>
              <a:t>public class Main {</a:t>
            </a:r>
            <a:endParaRPr/>
          </a:p>
          <a:p>
            <a:pPr indent="0" lvl="0" marL="0" rtl="0" algn="l">
              <a:lnSpc>
                <a:spcPct val="90000"/>
              </a:lnSpc>
              <a:spcBef>
                <a:spcPts val="1000"/>
              </a:spcBef>
              <a:spcAft>
                <a:spcPts val="0"/>
              </a:spcAft>
              <a:buClr>
                <a:schemeClr val="dk1"/>
              </a:buClr>
              <a:buSzPts val="900"/>
              <a:buNone/>
            </a:pPr>
            <a:r>
              <a:rPr lang="tr-TR" sz="900"/>
              <a:t>    public static void main(String[] args) {</a:t>
            </a:r>
            <a:endParaRPr/>
          </a:p>
          <a:p>
            <a:pPr indent="0" lvl="0" marL="0" rtl="0" algn="l">
              <a:lnSpc>
                <a:spcPct val="90000"/>
              </a:lnSpc>
              <a:spcBef>
                <a:spcPts val="1000"/>
              </a:spcBef>
              <a:spcAft>
                <a:spcPts val="0"/>
              </a:spcAft>
              <a:buClr>
                <a:schemeClr val="dk1"/>
              </a:buClr>
              <a:buSzPts val="900"/>
              <a:buNone/>
            </a:pPr>
            <a:r>
              <a:rPr lang="tr-TR" sz="900"/>
              <a:t>        String filePath = "icerik.txt";  // Hesaplamak istediğin dosya yolu</a:t>
            </a:r>
            <a:endParaRPr/>
          </a:p>
          <a:p>
            <a:pPr indent="0" lvl="0" marL="0" rtl="0" algn="l">
              <a:lnSpc>
                <a:spcPct val="90000"/>
              </a:lnSpc>
              <a:spcBef>
                <a:spcPts val="1000"/>
              </a:spcBef>
              <a:spcAft>
                <a:spcPts val="0"/>
              </a:spcAft>
              <a:buClr>
                <a:schemeClr val="dk1"/>
              </a:buClr>
              <a:buSzPts val="900"/>
              <a:buNone/>
            </a:pPr>
            <a:r>
              <a:rPr lang="tr-TR" sz="900"/>
              <a:t>        try (FileInputStream fis = new FileInputStream(filePath)) {</a:t>
            </a:r>
            <a:endParaRPr/>
          </a:p>
          <a:p>
            <a:pPr indent="0" lvl="0" marL="0" rtl="0" algn="l">
              <a:lnSpc>
                <a:spcPct val="90000"/>
              </a:lnSpc>
              <a:spcBef>
                <a:spcPts val="1000"/>
              </a:spcBef>
              <a:spcAft>
                <a:spcPts val="0"/>
              </a:spcAft>
              <a:buClr>
                <a:schemeClr val="dk1"/>
              </a:buClr>
              <a:buSzPts val="900"/>
              <a:buNone/>
            </a:pPr>
            <a:r>
              <a:rPr lang="tr-TR" sz="900"/>
              <a:t>            Checksum checksum = new CRC32();  // CRC32 algoritmasını kullanıyoruz</a:t>
            </a:r>
            <a:endParaRPr/>
          </a:p>
          <a:p>
            <a:pPr indent="0" lvl="0" marL="0" rtl="0" algn="l">
              <a:lnSpc>
                <a:spcPct val="90000"/>
              </a:lnSpc>
              <a:spcBef>
                <a:spcPts val="1000"/>
              </a:spcBef>
              <a:spcAft>
                <a:spcPts val="0"/>
              </a:spcAft>
              <a:buClr>
                <a:schemeClr val="dk1"/>
              </a:buClr>
              <a:buSzPts val="900"/>
              <a:buNone/>
            </a:pPr>
            <a:r>
              <a:rPr lang="tr-TR" sz="900"/>
              <a:t>            byte[] buffer = new byte[1024];</a:t>
            </a:r>
            <a:endParaRPr/>
          </a:p>
          <a:p>
            <a:pPr indent="0" lvl="0" marL="0" rtl="0" algn="l">
              <a:lnSpc>
                <a:spcPct val="90000"/>
              </a:lnSpc>
              <a:spcBef>
                <a:spcPts val="1000"/>
              </a:spcBef>
              <a:spcAft>
                <a:spcPts val="0"/>
              </a:spcAft>
              <a:buClr>
                <a:schemeClr val="dk1"/>
              </a:buClr>
              <a:buSzPts val="900"/>
              <a:buNone/>
            </a:pPr>
            <a:r>
              <a:rPr lang="tr-TR" sz="900"/>
              <a:t>            int bytesRead;</a:t>
            </a:r>
            <a:endParaRPr/>
          </a:p>
          <a:p>
            <a:pPr indent="0" lvl="0" marL="0" rtl="0" algn="l">
              <a:lnSpc>
                <a:spcPct val="90000"/>
              </a:lnSpc>
              <a:spcBef>
                <a:spcPts val="1000"/>
              </a:spcBef>
              <a:spcAft>
                <a:spcPts val="0"/>
              </a:spcAft>
              <a:buClr>
                <a:schemeClr val="dk1"/>
              </a:buClr>
              <a:buSzPts val="900"/>
              <a:buNone/>
            </a:pPr>
            <a:r>
              <a:rPr lang="tr-TR" sz="900"/>
              <a:t>            while ((bytesRead = fis.read(buffer)) != -1) {</a:t>
            </a:r>
            <a:endParaRPr/>
          </a:p>
          <a:p>
            <a:pPr indent="0" lvl="0" marL="0" rtl="0" algn="l">
              <a:lnSpc>
                <a:spcPct val="90000"/>
              </a:lnSpc>
              <a:spcBef>
                <a:spcPts val="1000"/>
              </a:spcBef>
              <a:spcAft>
                <a:spcPts val="0"/>
              </a:spcAft>
              <a:buClr>
                <a:schemeClr val="dk1"/>
              </a:buClr>
              <a:buSzPts val="900"/>
              <a:buNone/>
            </a:pPr>
            <a:r>
              <a:rPr lang="tr-TR" sz="900"/>
              <a:t>                checksum.update(buffer, 0, bytesRead);  // Okunan veriyi checksum'a ekle</a:t>
            </a:r>
            <a:endParaRPr/>
          </a:p>
          <a:p>
            <a:pPr indent="0" lvl="0" marL="0" rtl="0" algn="l">
              <a:lnSpc>
                <a:spcPct val="90000"/>
              </a:lnSpc>
              <a:spcBef>
                <a:spcPts val="1000"/>
              </a:spcBef>
              <a:spcAft>
                <a:spcPts val="0"/>
              </a:spcAft>
              <a:buClr>
                <a:schemeClr val="dk1"/>
              </a:buClr>
              <a:buSzPts val="900"/>
              <a:buNone/>
            </a:pPr>
            <a:r>
              <a:rPr lang="tr-TR" sz="900"/>
              <a:t>            }</a:t>
            </a:r>
            <a:endParaRPr/>
          </a:p>
          <a:p>
            <a:pPr indent="0" lvl="0" marL="0" rtl="0" algn="l">
              <a:lnSpc>
                <a:spcPct val="90000"/>
              </a:lnSpc>
              <a:spcBef>
                <a:spcPts val="1000"/>
              </a:spcBef>
              <a:spcAft>
                <a:spcPts val="0"/>
              </a:spcAft>
              <a:buClr>
                <a:schemeClr val="dk1"/>
              </a:buClr>
              <a:buSzPts val="900"/>
              <a:buNone/>
            </a:pPr>
            <a:r>
              <a:rPr lang="tr-TR" sz="900"/>
              <a:t>            long checksumValue = checksum.getValue();  // Son checksum değerini al</a:t>
            </a:r>
            <a:endParaRPr/>
          </a:p>
          <a:p>
            <a:pPr indent="0" lvl="0" marL="0" rtl="0" algn="l">
              <a:lnSpc>
                <a:spcPct val="90000"/>
              </a:lnSpc>
              <a:spcBef>
                <a:spcPts val="1000"/>
              </a:spcBef>
              <a:spcAft>
                <a:spcPts val="0"/>
              </a:spcAft>
              <a:buClr>
                <a:schemeClr val="dk1"/>
              </a:buClr>
              <a:buSzPts val="900"/>
              <a:buNone/>
            </a:pPr>
            <a:r>
              <a:rPr lang="tr-TR" sz="900"/>
              <a:t>            System.out.println("Dosya checksum (CRC32) değeri: " + checksumValue);</a:t>
            </a:r>
            <a:endParaRPr/>
          </a:p>
          <a:p>
            <a:pPr indent="0" lvl="0" marL="0" rtl="0" algn="l">
              <a:lnSpc>
                <a:spcPct val="90000"/>
              </a:lnSpc>
              <a:spcBef>
                <a:spcPts val="1000"/>
              </a:spcBef>
              <a:spcAft>
                <a:spcPts val="0"/>
              </a:spcAft>
              <a:buClr>
                <a:schemeClr val="dk1"/>
              </a:buClr>
              <a:buSzPts val="900"/>
              <a:buNone/>
            </a:pPr>
            <a:r>
              <a:rPr lang="tr-TR" sz="900"/>
              <a:t>        } catch (IOException e) {</a:t>
            </a:r>
            <a:endParaRPr/>
          </a:p>
          <a:p>
            <a:pPr indent="0" lvl="0" marL="0" rtl="0" algn="l">
              <a:lnSpc>
                <a:spcPct val="90000"/>
              </a:lnSpc>
              <a:spcBef>
                <a:spcPts val="1000"/>
              </a:spcBef>
              <a:spcAft>
                <a:spcPts val="0"/>
              </a:spcAft>
              <a:buClr>
                <a:schemeClr val="dk1"/>
              </a:buClr>
              <a:buSzPts val="900"/>
              <a:buNone/>
            </a:pPr>
            <a:r>
              <a:rPr lang="tr-TR" sz="900"/>
              <a:t>            e.printStackTrace();</a:t>
            </a:r>
            <a:endParaRPr/>
          </a:p>
          <a:p>
            <a:pPr indent="0" lvl="0" marL="0" rtl="0" algn="l">
              <a:lnSpc>
                <a:spcPct val="90000"/>
              </a:lnSpc>
              <a:spcBef>
                <a:spcPts val="1000"/>
              </a:spcBef>
              <a:spcAft>
                <a:spcPts val="0"/>
              </a:spcAft>
              <a:buClr>
                <a:schemeClr val="dk1"/>
              </a:buClr>
              <a:buSzPts val="900"/>
              <a:buNone/>
            </a:pPr>
            <a:r>
              <a:rPr lang="tr-TR" sz="900"/>
              <a:t>        }</a:t>
            </a:r>
            <a:endParaRPr/>
          </a:p>
          <a:p>
            <a:pPr indent="0" lvl="0" marL="0" rtl="0" algn="l">
              <a:lnSpc>
                <a:spcPct val="90000"/>
              </a:lnSpc>
              <a:spcBef>
                <a:spcPts val="1000"/>
              </a:spcBef>
              <a:spcAft>
                <a:spcPts val="0"/>
              </a:spcAft>
              <a:buClr>
                <a:schemeClr val="dk1"/>
              </a:buClr>
              <a:buSzPts val="900"/>
              <a:buNone/>
            </a:pPr>
            <a:r>
              <a:rPr lang="tr-TR" sz="900"/>
              <a:t>    }</a:t>
            </a:r>
            <a:endParaRPr/>
          </a:p>
          <a:p>
            <a:pPr indent="0" lvl="0" marL="0" rtl="0" algn="l">
              <a:lnSpc>
                <a:spcPct val="90000"/>
              </a:lnSpc>
              <a:spcBef>
                <a:spcPts val="1000"/>
              </a:spcBef>
              <a:spcAft>
                <a:spcPts val="0"/>
              </a:spcAft>
              <a:buClr>
                <a:schemeClr val="dk1"/>
              </a:buClr>
              <a:buSzPts val="900"/>
              <a:buNone/>
            </a:pPr>
            <a:r>
              <a:rPr lang="tr-TR" sz="900"/>
              <a:t>}</a:t>
            </a:r>
            <a:endParaRPr/>
          </a:p>
          <a:p>
            <a:pPr indent="0" lvl="0" marL="0" rtl="0" algn="l">
              <a:lnSpc>
                <a:spcPct val="90000"/>
              </a:lnSpc>
              <a:spcBef>
                <a:spcPts val="1000"/>
              </a:spcBef>
              <a:spcAft>
                <a:spcPts val="0"/>
              </a:spcAft>
              <a:buClr>
                <a:schemeClr val="dk1"/>
              </a:buClr>
              <a:buSzPts val="900"/>
              <a:buNone/>
            </a:pPr>
            <a:r>
              <a:t/>
            </a:r>
            <a:endParaRPr sz="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Sekiz Irmak (Eight Streams)</a:t>
            </a:r>
            <a:endParaRPr/>
          </a:p>
        </p:txBody>
      </p:sp>
      <p:sp>
        <p:nvSpPr>
          <p:cNvPr id="93" name="Google Shape;93;p1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None/>
            </a:pPr>
            <a:r>
              <a:rPr b="1" lang="tr-TR"/>
              <a:t>"Sekiz Irmak" (Eight Streams / Channels)</a:t>
            </a:r>
            <a:r>
              <a:rPr lang="tr-TR"/>
              <a:t> kavramı aslında Java'nın temel veri akışı sınıflarını ifade eder. Bu sekiz temel yapı, </a:t>
            </a:r>
            <a:r>
              <a:rPr b="1" lang="tr-TR"/>
              <a:t>bayt</a:t>
            </a:r>
            <a:r>
              <a:rPr lang="tr-TR"/>
              <a:t> veya </a:t>
            </a:r>
            <a:r>
              <a:rPr b="1" lang="tr-TR"/>
              <a:t>karakter</a:t>
            </a:r>
            <a:r>
              <a:rPr lang="tr-TR"/>
              <a:t> tabanlı verilerin okunmasını ve yazılmasını sağlar.</a:t>
            </a:r>
            <a:endParaRPr/>
          </a:p>
          <a:p>
            <a:pPr indent="-228600" lvl="0" marL="228600" rtl="0" algn="l">
              <a:lnSpc>
                <a:spcPct val="90000"/>
              </a:lnSpc>
              <a:spcBef>
                <a:spcPts val="1000"/>
              </a:spcBef>
              <a:spcAft>
                <a:spcPts val="0"/>
              </a:spcAft>
              <a:buClr>
                <a:schemeClr val="dk1"/>
              </a:buClr>
              <a:buSzPts val="2800"/>
              <a:buNone/>
            </a:pPr>
            <a:r>
              <a:rPr lang="tr-TR"/>
              <a:t>Java'da veri giriş-çıkış işlemleri için </a:t>
            </a:r>
            <a:r>
              <a:rPr b="1" lang="tr-TR"/>
              <a:t>java.io</a:t>
            </a:r>
            <a:r>
              <a:rPr lang="tr-TR"/>
              <a:t> ve </a:t>
            </a:r>
            <a:r>
              <a:rPr b="1" lang="tr-TR"/>
              <a:t>java.nio</a:t>
            </a:r>
            <a:r>
              <a:rPr lang="tr-TR"/>
              <a:t> paketleri kullanılır. </a:t>
            </a:r>
            <a:r>
              <a:rPr b="1" lang="tr-TR"/>
              <a:t>Sekiz Irmak</a:t>
            </a:r>
            <a:r>
              <a:rPr lang="tr-TR"/>
              <a:t> kavramı, klasik </a:t>
            </a:r>
            <a:r>
              <a:rPr b="1" lang="tr-TR"/>
              <a:t>java.io</a:t>
            </a:r>
            <a:r>
              <a:rPr lang="tr-TR"/>
              <a:t> paketindeki sekiz temel I/O sınıfından gelir.</a:t>
            </a:r>
            <a:endParaRPr/>
          </a:p>
          <a:p>
            <a:pPr indent="-2286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p:txBody>
      </p:sp>
      <p:graphicFrame>
        <p:nvGraphicFramePr>
          <p:cNvPr id="94" name="Google Shape;94;p14"/>
          <p:cNvGraphicFramePr/>
          <p:nvPr/>
        </p:nvGraphicFramePr>
        <p:xfrm>
          <a:off x="1811867" y="4827695"/>
          <a:ext cx="3000000" cy="3000000"/>
        </p:xfrm>
        <a:graphic>
          <a:graphicData uri="http://schemas.openxmlformats.org/drawingml/2006/table">
            <a:tbl>
              <a:tblPr>
                <a:noFill/>
                <a:tableStyleId>{8A89D9D9-E03D-4E08-9245-24A843D89C7B}</a:tableStyleId>
              </a:tblPr>
              <a:tblGrid>
                <a:gridCol w="1890625"/>
                <a:gridCol w="2241125"/>
                <a:gridCol w="4165600"/>
              </a:tblGrid>
              <a:tr h="228600">
                <a:tc>
                  <a:txBody>
                    <a:bodyPr/>
                    <a:lstStyle/>
                    <a:p>
                      <a:pPr indent="0" lvl="0" marL="0" marR="0" rtl="0" algn="l">
                        <a:spcBef>
                          <a:spcPts val="0"/>
                        </a:spcBef>
                        <a:spcAft>
                          <a:spcPts val="0"/>
                        </a:spcAft>
                        <a:buNone/>
                      </a:pPr>
                      <a:r>
                        <a:rPr b="1" lang="tr-TR" sz="1800" u="none" cap="none" strike="noStrike"/>
                        <a:t>Tür</a:t>
                      </a:r>
                      <a:endParaRPr/>
                    </a:p>
                  </a:txBody>
                  <a:tcPr marT="45725" marB="45725" marR="91450" marL="91450" anchor="ctr"/>
                </a:tc>
                <a:tc>
                  <a:txBody>
                    <a:bodyPr/>
                    <a:lstStyle/>
                    <a:p>
                      <a:pPr indent="0" lvl="0" marL="0" marR="0" rtl="0" algn="l">
                        <a:spcBef>
                          <a:spcPts val="0"/>
                        </a:spcBef>
                        <a:spcAft>
                          <a:spcPts val="0"/>
                        </a:spcAft>
                        <a:buNone/>
                      </a:pPr>
                      <a:r>
                        <a:rPr b="1" lang="tr-TR" sz="1800"/>
                        <a:t>Okuma (Input)</a:t>
                      </a:r>
                      <a:endParaRPr/>
                    </a:p>
                  </a:txBody>
                  <a:tcPr marT="45725" marB="45725" marR="91450" marL="91450" anchor="ctr"/>
                </a:tc>
                <a:tc>
                  <a:txBody>
                    <a:bodyPr/>
                    <a:lstStyle/>
                    <a:p>
                      <a:pPr indent="0" lvl="0" marL="0" marR="0" rtl="0" algn="l">
                        <a:spcBef>
                          <a:spcPts val="0"/>
                        </a:spcBef>
                        <a:spcAft>
                          <a:spcPts val="0"/>
                        </a:spcAft>
                        <a:buNone/>
                      </a:pPr>
                      <a:r>
                        <a:rPr b="1" lang="tr-TR" sz="1800"/>
                        <a:t>Yazma (Output)</a:t>
                      </a:r>
                      <a:endParaRPr/>
                    </a:p>
                  </a:txBody>
                  <a:tcPr marT="45725" marB="45725" marR="91450" marL="91450" anchor="ctr"/>
                </a:tc>
              </a:tr>
              <a:tr h="228600">
                <a:tc>
                  <a:txBody>
                    <a:bodyPr/>
                    <a:lstStyle/>
                    <a:p>
                      <a:pPr indent="0" lvl="0" marL="0" marR="0" rtl="0" algn="l">
                        <a:spcBef>
                          <a:spcPts val="0"/>
                        </a:spcBef>
                        <a:spcAft>
                          <a:spcPts val="0"/>
                        </a:spcAft>
                        <a:buNone/>
                      </a:pPr>
                      <a:r>
                        <a:rPr b="1" lang="tr-TR" sz="1800"/>
                        <a:t>Bayt Akışı</a:t>
                      </a:r>
                      <a:endParaRPr sz="1800"/>
                    </a:p>
                  </a:txBody>
                  <a:tcPr marT="45725" marB="45725" marR="91450" marL="91450" anchor="ctr"/>
                </a:tc>
                <a:tc>
                  <a:txBody>
                    <a:bodyPr/>
                    <a:lstStyle/>
                    <a:p>
                      <a:pPr indent="0" lvl="0" marL="0" marR="0" rtl="0" algn="l">
                        <a:spcBef>
                          <a:spcPts val="0"/>
                        </a:spcBef>
                        <a:spcAft>
                          <a:spcPts val="0"/>
                        </a:spcAft>
                        <a:buNone/>
                      </a:pPr>
                      <a:r>
                        <a:rPr lang="tr-TR" sz="1800"/>
                        <a:t>InputStream</a:t>
                      </a:r>
                      <a:endParaRPr sz="1800"/>
                    </a:p>
                  </a:txBody>
                  <a:tcPr marT="45725" marB="45725" marR="91450" marL="91450" anchor="ctr"/>
                </a:tc>
                <a:tc>
                  <a:txBody>
                    <a:bodyPr/>
                    <a:lstStyle/>
                    <a:p>
                      <a:pPr indent="0" lvl="0" marL="0" marR="0" rtl="0" algn="l">
                        <a:spcBef>
                          <a:spcPts val="0"/>
                        </a:spcBef>
                        <a:spcAft>
                          <a:spcPts val="0"/>
                        </a:spcAft>
                        <a:buNone/>
                      </a:pPr>
                      <a:r>
                        <a:rPr lang="tr-TR" sz="1800"/>
                        <a:t>OutputStream</a:t>
                      </a:r>
                      <a:endParaRPr sz="1800"/>
                    </a:p>
                  </a:txBody>
                  <a:tcPr marT="45725" marB="45725" marR="91450" marL="91450" anchor="ctr"/>
                </a:tc>
              </a:tr>
              <a:tr h="228600">
                <a:tc>
                  <a:txBody>
                    <a:bodyPr/>
                    <a:lstStyle/>
                    <a:p>
                      <a:pPr indent="0" lvl="0" marL="0" marR="0" rtl="0" algn="l">
                        <a:spcBef>
                          <a:spcPts val="0"/>
                        </a:spcBef>
                        <a:spcAft>
                          <a:spcPts val="0"/>
                        </a:spcAft>
                        <a:buNone/>
                      </a:pPr>
                      <a:r>
                        <a:rPr b="1" lang="tr-TR" sz="1800"/>
                        <a:t>Karakter Akışı</a:t>
                      </a:r>
                      <a:endParaRPr sz="1800"/>
                    </a:p>
                  </a:txBody>
                  <a:tcPr marT="45725" marB="45725" marR="91450" marL="91450" anchor="ctr"/>
                </a:tc>
                <a:tc>
                  <a:txBody>
                    <a:bodyPr/>
                    <a:lstStyle/>
                    <a:p>
                      <a:pPr indent="0" lvl="0" marL="0" marR="0" rtl="0" algn="l">
                        <a:spcBef>
                          <a:spcPts val="0"/>
                        </a:spcBef>
                        <a:spcAft>
                          <a:spcPts val="0"/>
                        </a:spcAft>
                        <a:buNone/>
                      </a:pPr>
                      <a:r>
                        <a:rPr lang="tr-TR" sz="1800"/>
                        <a:t>Reader</a:t>
                      </a:r>
                      <a:endParaRPr/>
                    </a:p>
                  </a:txBody>
                  <a:tcPr marT="45725" marB="45725" marR="91450" marL="91450" anchor="ctr"/>
                </a:tc>
                <a:tc>
                  <a:txBody>
                    <a:bodyPr/>
                    <a:lstStyle/>
                    <a:p>
                      <a:pPr indent="0" lvl="0" marL="0" marR="0" rtl="0" algn="l">
                        <a:spcBef>
                          <a:spcPts val="0"/>
                        </a:spcBef>
                        <a:spcAft>
                          <a:spcPts val="0"/>
                        </a:spcAft>
                        <a:buNone/>
                      </a:pPr>
                      <a:r>
                        <a:rPr lang="tr-TR" sz="1800"/>
                        <a:t>Writer</a:t>
                      </a:r>
                      <a:endParaRPr/>
                    </a:p>
                  </a:txBody>
                  <a:tcPr marT="45725" marB="45725" marR="91450" marL="91450" anchor="ct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sz="4400">
                <a:solidFill>
                  <a:schemeClr val="dk1"/>
                </a:solidFill>
                <a:latin typeface="Play"/>
                <a:ea typeface="Play"/>
                <a:cs typeface="Play"/>
                <a:sym typeface="Play"/>
              </a:rPr>
              <a:t>Checksum Örneği-2</a:t>
            </a:r>
            <a:endParaRPr/>
          </a:p>
        </p:txBody>
      </p:sp>
      <p:sp>
        <p:nvSpPr>
          <p:cNvPr id="235" name="Google Shape;235;p32"/>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fontScale="25000" lnSpcReduction="20000"/>
          </a:bodyPr>
          <a:lstStyle/>
          <a:p>
            <a:pPr indent="-228600" lvl="0" marL="228600" rtl="0" algn="l">
              <a:lnSpc>
                <a:spcPct val="90000"/>
              </a:lnSpc>
              <a:spcBef>
                <a:spcPts val="0"/>
              </a:spcBef>
              <a:spcAft>
                <a:spcPts val="0"/>
              </a:spcAft>
              <a:buClr>
                <a:schemeClr val="dk1"/>
              </a:buClr>
              <a:buSzPct val="100000"/>
              <a:buChar char="•"/>
            </a:pPr>
            <a:r>
              <a:rPr lang="tr-TR"/>
              <a:t>import java.io.FileInputStream;</a:t>
            </a:r>
            <a:endParaRPr/>
          </a:p>
          <a:p>
            <a:pPr indent="-228600" lvl="0" marL="228600" rtl="0" algn="l">
              <a:lnSpc>
                <a:spcPct val="90000"/>
              </a:lnSpc>
              <a:spcBef>
                <a:spcPts val="1000"/>
              </a:spcBef>
              <a:spcAft>
                <a:spcPts val="0"/>
              </a:spcAft>
              <a:buClr>
                <a:schemeClr val="dk1"/>
              </a:buClr>
              <a:buSzPct val="100000"/>
              <a:buChar char="•"/>
            </a:pPr>
            <a:r>
              <a:rPr lang="tr-TR"/>
              <a:t>import java.io.IOException;</a:t>
            </a:r>
            <a:endParaRPr/>
          </a:p>
          <a:p>
            <a:pPr indent="-228600" lvl="0" marL="228600" rtl="0" algn="l">
              <a:lnSpc>
                <a:spcPct val="90000"/>
              </a:lnSpc>
              <a:spcBef>
                <a:spcPts val="1000"/>
              </a:spcBef>
              <a:spcAft>
                <a:spcPts val="0"/>
              </a:spcAft>
              <a:buClr>
                <a:schemeClr val="dk1"/>
              </a:buClr>
              <a:buSzPct val="100000"/>
              <a:buChar char="•"/>
            </a:pPr>
            <a:r>
              <a:rPr lang="tr-TR"/>
              <a:t>import java.util.zip.CRC32;</a:t>
            </a:r>
            <a:endParaRPr/>
          </a:p>
          <a:p>
            <a:pPr indent="-228600" lvl="0" marL="228600" rtl="0" algn="l">
              <a:lnSpc>
                <a:spcPct val="90000"/>
              </a:lnSpc>
              <a:spcBef>
                <a:spcPts val="1000"/>
              </a:spcBef>
              <a:spcAft>
                <a:spcPts val="0"/>
              </a:spcAft>
              <a:buClr>
                <a:schemeClr val="dk1"/>
              </a:buClr>
              <a:buSzPct val="100000"/>
              <a:buChar char="•"/>
            </a:pPr>
            <a:r>
              <a:rPr lang="tr-TR"/>
              <a:t>import java.util.zip.Checksum;</a:t>
            </a:r>
            <a:endParaRPr/>
          </a:p>
          <a:p>
            <a:pPr indent="-18415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tr-TR"/>
              <a:t>public class Main {</a:t>
            </a:r>
            <a:endParaRPr/>
          </a:p>
          <a:p>
            <a:pPr indent="-228600" lvl="0" marL="228600" rtl="0" algn="l">
              <a:lnSpc>
                <a:spcPct val="90000"/>
              </a:lnSpc>
              <a:spcBef>
                <a:spcPts val="1000"/>
              </a:spcBef>
              <a:spcAft>
                <a:spcPts val="0"/>
              </a:spcAft>
              <a:buClr>
                <a:schemeClr val="dk1"/>
              </a:buClr>
              <a:buSzPct val="100000"/>
              <a:buChar char="•"/>
            </a:pPr>
            <a:r>
              <a:rPr lang="tr-TR"/>
              <a:t>    public static void main(String[] args) {</a:t>
            </a:r>
            <a:endParaRPr/>
          </a:p>
          <a:p>
            <a:pPr indent="-228600" lvl="0" marL="228600" rtl="0" algn="l">
              <a:lnSpc>
                <a:spcPct val="90000"/>
              </a:lnSpc>
              <a:spcBef>
                <a:spcPts val="1000"/>
              </a:spcBef>
              <a:spcAft>
                <a:spcPts val="0"/>
              </a:spcAft>
              <a:buClr>
                <a:schemeClr val="dk1"/>
              </a:buClr>
              <a:buSzPct val="100000"/>
              <a:buChar char="•"/>
            </a:pPr>
            <a:r>
              <a:rPr lang="tr-TR"/>
              <a:t>        String filePath1 = "icerik.txt";  // 1. dosya yolu</a:t>
            </a:r>
            <a:endParaRPr/>
          </a:p>
          <a:p>
            <a:pPr indent="-228600" lvl="0" marL="228600" rtl="0" algn="l">
              <a:lnSpc>
                <a:spcPct val="90000"/>
              </a:lnSpc>
              <a:spcBef>
                <a:spcPts val="1000"/>
              </a:spcBef>
              <a:spcAft>
                <a:spcPts val="0"/>
              </a:spcAft>
              <a:buClr>
                <a:schemeClr val="dk1"/>
              </a:buClr>
              <a:buSzPct val="100000"/>
              <a:buChar char="•"/>
            </a:pPr>
            <a:r>
              <a:rPr lang="tr-TR"/>
              <a:t>        String filePath2 = "files/file2.txt";  // 2. dosya yolu</a:t>
            </a:r>
            <a:endParaRPr/>
          </a:p>
          <a:p>
            <a:pPr indent="-18415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tr-TR"/>
              <a:t>        try {</a:t>
            </a:r>
            <a:endParaRPr/>
          </a:p>
          <a:p>
            <a:pPr indent="-228600" lvl="0" marL="228600" rtl="0" algn="l">
              <a:lnSpc>
                <a:spcPct val="90000"/>
              </a:lnSpc>
              <a:spcBef>
                <a:spcPts val="1000"/>
              </a:spcBef>
              <a:spcAft>
                <a:spcPts val="0"/>
              </a:spcAft>
              <a:buClr>
                <a:schemeClr val="dk1"/>
              </a:buClr>
              <a:buSzPct val="100000"/>
              <a:buChar char="•"/>
            </a:pPr>
            <a:r>
              <a:rPr lang="tr-TR"/>
              <a:t>            long checksum1 = calculateChecksum(filePath1);</a:t>
            </a:r>
            <a:endParaRPr/>
          </a:p>
          <a:p>
            <a:pPr indent="-228600" lvl="0" marL="228600" rtl="0" algn="l">
              <a:lnSpc>
                <a:spcPct val="90000"/>
              </a:lnSpc>
              <a:spcBef>
                <a:spcPts val="1000"/>
              </a:spcBef>
              <a:spcAft>
                <a:spcPts val="0"/>
              </a:spcAft>
              <a:buClr>
                <a:schemeClr val="dk1"/>
              </a:buClr>
              <a:buSzPct val="100000"/>
              <a:buChar char="•"/>
            </a:pPr>
            <a:r>
              <a:rPr lang="tr-TR"/>
              <a:t>            long checksum2 = calculateChecksum(filePath2);</a:t>
            </a:r>
            <a:endParaRPr/>
          </a:p>
          <a:p>
            <a:pPr indent="-18415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tr-TR"/>
              <a:t>            System.out.println("Dosya 1 checksum (CRC32): " + checksum1);</a:t>
            </a:r>
            <a:endParaRPr/>
          </a:p>
          <a:p>
            <a:pPr indent="-228600" lvl="0" marL="228600" rtl="0" algn="l">
              <a:lnSpc>
                <a:spcPct val="90000"/>
              </a:lnSpc>
              <a:spcBef>
                <a:spcPts val="1000"/>
              </a:spcBef>
              <a:spcAft>
                <a:spcPts val="0"/>
              </a:spcAft>
              <a:buClr>
                <a:schemeClr val="dk1"/>
              </a:buClr>
              <a:buSzPct val="100000"/>
              <a:buChar char="•"/>
            </a:pPr>
            <a:r>
              <a:rPr lang="tr-TR"/>
              <a:t>            System.out.println("Dosya 2 checksum (CRC32): " + checksum2);</a:t>
            </a:r>
            <a:endParaRPr/>
          </a:p>
          <a:p>
            <a:pPr indent="-18415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tr-TR"/>
              <a:t>            if (checksum1 == checksum2) {</a:t>
            </a:r>
            <a:endParaRPr/>
          </a:p>
          <a:p>
            <a:pPr indent="-228600" lvl="0" marL="228600" rtl="0" algn="l">
              <a:lnSpc>
                <a:spcPct val="90000"/>
              </a:lnSpc>
              <a:spcBef>
                <a:spcPts val="1000"/>
              </a:spcBef>
              <a:spcAft>
                <a:spcPts val="0"/>
              </a:spcAft>
              <a:buClr>
                <a:schemeClr val="dk1"/>
              </a:buClr>
              <a:buSzPct val="100000"/>
              <a:buChar char="•"/>
            </a:pPr>
            <a:r>
              <a:rPr lang="tr-TR"/>
              <a:t>                System.out.println("Dosyalar aynı!");</a:t>
            </a:r>
            <a:endParaRPr/>
          </a:p>
          <a:p>
            <a:pPr indent="-228600" lvl="0" marL="228600" rtl="0" algn="l">
              <a:lnSpc>
                <a:spcPct val="90000"/>
              </a:lnSpc>
              <a:spcBef>
                <a:spcPts val="1000"/>
              </a:spcBef>
              <a:spcAft>
                <a:spcPts val="0"/>
              </a:spcAft>
              <a:buClr>
                <a:schemeClr val="dk1"/>
              </a:buClr>
              <a:buSzPct val="100000"/>
              <a:buChar char="•"/>
            </a:pPr>
            <a:r>
              <a:rPr lang="tr-TR"/>
              <a:t>            } else {</a:t>
            </a:r>
            <a:endParaRPr/>
          </a:p>
          <a:p>
            <a:pPr indent="-228600" lvl="0" marL="228600" rtl="0" algn="l">
              <a:lnSpc>
                <a:spcPct val="90000"/>
              </a:lnSpc>
              <a:spcBef>
                <a:spcPts val="1000"/>
              </a:spcBef>
              <a:spcAft>
                <a:spcPts val="0"/>
              </a:spcAft>
              <a:buClr>
                <a:schemeClr val="dk1"/>
              </a:buClr>
              <a:buSzPct val="100000"/>
              <a:buChar char="•"/>
            </a:pPr>
            <a:r>
              <a:rPr lang="tr-TR"/>
              <a:t>                System.out.println("Dosyalar farklı!");</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18415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tr-TR"/>
              <a:t>        } catch (IOException e) {</a:t>
            </a:r>
            <a:endParaRPr/>
          </a:p>
          <a:p>
            <a:pPr indent="-228600" lvl="0" marL="228600" rtl="0" algn="l">
              <a:lnSpc>
                <a:spcPct val="90000"/>
              </a:lnSpc>
              <a:spcBef>
                <a:spcPts val="1000"/>
              </a:spcBef>
              <a:spcAft>
                <a:spcPts val="0"/>
              </a:spcAft>
              <a:buClr>
                <a:schemeClr val="dk1"/>
              </a:buClr>
              <a:buSzPct val="100000"/>
              <a:buChar char="•"/>
            </a:pPr>
            <a:r>
              <a:rPr lang="tr-TR"/>
              <a:t>            e.printStackTrace();</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18415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tr-TR"/>
              <a:t>    </a:t>
            </a:r>
            <a:endParaRPr/>
          </a:p>
        </p:txBody>
      </p:sp>
      <p:sp>
        <p:nvSpPr>
          <p:cNvPr id="236" name="Google Shape;236;p32"/>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fontScale="25000" lnSpcReduction="20000"/>
          </a:bodyPr>
          <a:lstStyle/>
          <a:p>
            <a:pPr indent="-228600" lvl="0" marL="228600" rtl="0" algn="l">
              <a:lnSpc>
                <a:spcPct val="90000"/>
              </a:lnSpc>
              <a:spcBef>
                <a:spcPts val="0"/>
              </a:spcBef>
              <a:spcAft>
                <a:spcPts val="0"/>
              </a:spcAft>
              <a:buClr>
                <a:schemeClr val="dk1"/>
              </a:buClr>
              <a:buSzPct val="100000"/>
              <a:buChar char="•"/>
            </a:pPr>
            <a:r>
              <a:rPr lang="tr-TR"/>
              <a:t>// Checksum hesaplayan yardımcı metod</a:t>
            </a:r>
            <a:endParaRPr/>
          </a:p>
          <a:p>
            <a:pPr indent="-228600" lvl="0" marL="228600" rtl="0" algn="l">
              <a:lnSpc>
                <a:spcPct val="90000"/>
              </a:lnSpc>
              <a:spcBef>
                <a:spcPts val="1000"/>
              </a:spcBef>
              <a:spcAft>
                <a:spcPts val="0"/>
              </a:spcAft>
              <a:buClr>
                <a:schemeClr val="dk1"/>
              </a:buClr>
              <a:buSzPct val="100000"/>
              <a:buChar char="•"/>
            </a:pPr>
            <a:r>
              <a:rPr lang="tr-TR"/>
              <a:t>    private static long calculateChecksum(String filePath) throws IOException {</a:t>
            </a:r>
            <a:endParaRPr/>
          </a:p>
          <a:p>
            <a:pPr indent="-228600" lvl="0" marL="228600" rtl="0" algn="l">
              <a:lnSpc>
                <a:spcPct val="90000"/>
              </a:lnSpc>
              <a:spcBef>
                <a:spcPts val="1000"/>
              </a:spcBef>
              <a:spcAft>
                <a:spcPts val="0"/>
              </a:spcAft>
              <a:buClr>
                <a:schemeClr val="dk1"/>
              </a:buClr>
              <a:buSzPct val="100000"/>
              <a:buChar char="•"/>
            </a:pPr>
            <a:r>
              <a:rPr lang="tr-TR"/>
              <a:t>        try (FileInputStream fis = new FileInputStream(filePath)) {</a:t>
            </a:r>
            <a:endParaRPr/>
          </a:p>
          <a:p>
            <a:pPr indent="-228600" lvl="0" marL="228600" rtl="0" algn="l">
              <a:lnSpc>
                <a:spcPct val="90000"/>
              </a:lnSpc>
              <a:spcBef>
                <a:spcPts val="1000"/>
              </a:spcBef>
              <a:spcAft>
                <a:spcPts val="0"/>
              </a:spcAft>
              <a:buClr>
                <a:schemeClr val="dk1"/>
              </a:buClr>
              <a:buSzPct val="100000"/>
              <a:buChar char="•"/>
            </a:pPr>
            <a:r>
              <a:rPr lang="tr-TR"/>
              <a:t>            Checksum checksum = new CRC32();</a:t>
            </a:r>
            <a:endParaRPr/>
          </a:p>
          <a:p>
            <a:pPr indent="-228600" lvl="0" marL="228600" rtl="0" algn="l">
              <a:lnSpc>
                <a:spcPct val="90000"/>
              </a:lnSpc>
              <a:spcBef>
                <a:spcPts val="1000"/>
              </a:spcBef>
              <a:spcAft>
                <a:spcPts val="0"/>
              </a:spcAft>
              <a:buClr>
                <a:schemeClr val="dk1"/>
              </a:buClr>
              <a:buSzPct val="100000"/>
              <a:buChar char="•"/>
            </a:pPr>
            <a:r>
              <a:rPr lang="tr-TR"/>
              <a:t>            byte[] buffer = new byte[1024];</a:t>
            </a:r>
            <a:endParaRPr/>
          </a:p>
          <a:p>
            <a:pPr indent="-228600" lvl="0" marL="228600" rtl="0" algn="l">
              <a:lnSpc>
                <a:spcPct val="90000"/>
              </a:lnSpc>
              <a:spcBef>
                <a:spcPts val="1000"/>
              </a:spcBef>
              <a:spcAft>
                <a:spcPts val="0"/>
              </a:spcAft>
              <a:buClr>
                <a:schemeClr val="dk1"/>
              </a:buClr>
              <a:buSzPct val="100000"/>
              <a:buChar char="•"/>
            </a:pPr>
            <a:r>
              <a:rPr lang="tr-TR"/>
              <a:t>            int bytesRead;</a:t>
            </a:r>
            <a:endParaRPr/>
          </a:p>
          <a:p>
            <a:pPr indent="-18415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tr-TR"/>
              <a:t>            while ((bytesRead = fis.read(buffer)) != -1) {</a:t>
            </a:r>
            <a:endParaRPr/>
          </a:p>
          <a:p>
            <a:pPr indent="-228600" lvl="0" marL="228600" rtl="0" algn="l">
              <a:lnSpc>
                <a:spcPct val="90000"/>
              </a:lnSpc>
              <a:spcBef>
                <a:spcPts val="1000"/>
              </a:spcBef>
              <a:spcAft>
                <a:spcPts val="0"/>
              </a:spcAft>
              <a:buClr>
                <a:schemeClr val="dk1"/>
              </a:buClr>
              <a:buSzPct val="100000"/>
              <a:buChar char="•"/>
            </a:pPr>
            <a:r>
              <a:rPr lang="tr-TR"/>
              <a:t>                checksum.update(buffer, 0, bytesRead);</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18415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tr-TR"/>
              <a:t>            return checksum.getValue();</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a:t>
            </a:r>
            <a:endParaRPr/>
          </a:p>
          <a:p>
            <a:pPr indent="-18415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0" name="Shape 240"/>
        <p:cNvGrpSpPr/>
        <p:nvPr/>
      </p:nvGrpSpPr>
      <p:grpSpPr>
        <a:xfrm>
          <a:off x="0" y="0"/>
          <a:ext cx="0" cy="0"/>
          <a:chOff x="0" y="0"/>
          <a:chExt cx="0" cy="0"/>
        </a:xfrm>
      </p:grpSpPr>
      <p:sp>
        <p:nvSpPr>
          <p:cNvPr id="241" name="Google Shape;241;p33"/>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2" name="Google Shape;242;p33"/>
          <p:cNvSpPr txBox="1"/>
          <p:nvPr>
            <p:ph type="title"/>
          </p:nvPr>
        </p:nvSpPr>
        <p:spPr>
          <a:xfrm>
            <a:off x="793662" y="386930"/>
            <a:ext cx="10066122" cy="129844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lang="tr-TR" sz="4800">
                <a:solidFill>
                  <a:schemeClr val="dk1"/>
                </a:solidFill>
                <a:latin typeface="Play"/>
                <a:ea typeface="Play"/>
                <a:cs typeface="Play"/>
                <a:sym typeface="Play"/>
              </a:rPr>
              <a:t>OutputStream</a:t>
            </a:r>
            <a:endParaRPr/>
          </a:p>
        </p:txBody>
      </p:sp>
      <p:sp>
        <p:nvSpPr>
          <p:cNvPr id="243" name="Google Shape;243;p33"/>
          <p:cNvSpPr/>
          <p:nvPr/>
        </p:nvSpPr>
        <p:spPr>
          <a:xfrm rot="10800000">
            <a:off x="-2" y="1998845"/>
            <a:ext cx="11454595" cy="7816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4" name="Google Shape;244;p33"/>
          <p:cNvSpPr/>
          <p:nvPr/>
        </p:nvSpPr>
        <p:spPr>
          <a:xfrm>
            <a:off x="0" y="2203079"/>
            <a:ext cx="11383362" cy="4267991"/>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5" name="Google Shape;245;p33"/>
          <p:cNvSpPr txBox="1"/>
          <p:nvPr>
            <p:ph idx="1" type="body"/>
          </p:nvPr>
        </p:nvSpPr>
        <p:spPr>
          <a:xfrm>
            <a:off x="793661" y="2599509"/>
            <a:ext cx="4530898" cy="3639450"/>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b="1" lang="tr-TR" sz="2000"/>
              <a:t>OutputStream</a:t>
            </a:r>
            <a:r>
              <a:rPr lang="tr-TR" sz="2000"/>
              <a:t>, Java'da </a:t>
            </a:r>
            <a:r>
              <a:rPr b="1" lang="tr-TR" sz="2000"/>
              <a:t>bayt (byte) tabanlı veri yazmak</a:t>
            </a:r>
            <a:r>
              <a:rPr lang="tr-TR" sz="2000"/>
              <a:t> için kullanılan </a:t>
            </a:r>
            <a:r>
              <a:rPr b="1" lang="tr-TR" sz="2000"/>
              <a:t>soyut (abstract)</a:t>
            </a:r>
            <a:r>
              <a:rPr lang="tr-TR" sz="2000"/>
              <a:t> bir temel sınıftır.</a:t>
            </a:r>
            <a:endParaRPr/>
          </a:p>
          <a:p>
            <a:pPr indent="-228600" lvl="0" marL="228600" rtl="0" algn="l">
              <a:lnSpc>
                <a:spcPct val="90000"/>
              </a:lnSpc>
              <a:spcBef>
                <a:spcPts val="1000"/>
              </a:spcBef>
              <a:spcAft>
                <a:spcPts val="0"/>
              </a:spcAft>
              <a:buClr>
                <a:schemeClr val="dk1"/>
              </a:buClr>
              <a:buSzPts val="2000"/>
              <a:buChar char="•"/>
            </a:pPr>
            <a:r>
              <a:rPr b="1" lang="tr-TR" sz="2000"/>
              <a:t>Veri kaynağına</a:t>
            </a:r>
            <a:r>
              <a:rPr lang="tr-TR" sz="2000"/>
              <a:t> (örneğin dosya, ağ, hafıza) </a:t>
            </a:r>
            <a:r>
              <a:rPr b="1" lang="tr-TR" sz="2000"/>
              <a:t>bayt</a:t>
            </a:r>
            <a:r>
              <a:rPr lang="tr-TR" sz="2000"/>
              <a:t> olarak veri gönderir.</a:t>
            </a:r>
            <a:endParaRPr/>
          </a:p>
          <a:p>
            <a:pPr indent="-228600" lvl="0" marL="228600" rtl="0" algn="l">
              <a:lnSpc>
                <a:spcPct val="90000"/>
              </a:lnSpc>
              <a:spcBef>
                <a:spcPts val="1000"/>
              </a:spcBef>
              <a:spcAft>
                <a:spcPts val="0"/>
              </a:spcAft>
              <a:buClr>
                <a:schemeClr val="dk1"/>
              </a:buClr>
              <a:buSzPts val="2000"/>
              <a:buChar char="•"/>
            </a:pPr>
            <a:r>
              <a:rPr b="1" lang="tr-TR" sz="2000"/>
              <a:t>InputStream</a:t>
            </a:r>
            <a:r>
              <a:rPr lang="tr-TR" sz="2000"/>
              <a:t> veriyi </a:t>
            </a:r>
            <a:r>
              <a:rPr b="1" lang="tr-TR" sz="2000"/>
              <a:t>okur</a:t>
            </a:r>
            <a:r>
              <a:rPr lang="tr-TR" sz="2000"/>
              <a:t>ken,</a:t>
            </a:r>
            <a:br>
              <a:rPr lang="tr-TR" sz="2000"/>
            </a:br>
            <a:r>
              <a:rPr b="1" lang="tr-TR" sz="2000"/>
              <a:t>OutputStream</a:t>
            </a:r>
            <a:r>
              <a:rPr lang="tr-TR" sz="2000"/>
              <a:t> veriyi </a:t>
            </a:r>
            <a:r>
              <a:rPr b="1" lang="tr-TR" sz="2000"/>
              <a:t>yazar</a:t>
            </a:r>
            <a:r>
              <a:rPr lang="tr-TR" sz="2000"/>
              <a:t>.</a:t>
            </a:r>
            <a:endParaRPr/>
          </a:p>
          <a:p>
            <a:pPr indent="-101600" lvl="0" marL="228600" rtl="0" algn="l">
              <a:lnSpc>
                <a:spcPct val="90000"/>
              </a:lnSpc>
              <a:spcBef>
                <a:spcPts val="1000"/>
              </a:spcBef>
              <a:spcAft>
                <a:spcPts val="0"/>
              </a:spcAft>
              <a:buClr>
                <a:schemeClr val="dk1"/>
              </a:buClr>
              <a:buSzPts val="2000"/>
              <a:buNone/>
            </a:pPr>
            <a:r>
              <a:t/>
            </a:r>
            <a:endParaRPr sz="2000"/>
          </a:p>
        </p:txBody>
      </p:sp>
      <p:sp>
        <p:nvSpPr>
          <p:cNvPr id="246" name="Google Shape;246;p33"/>
          <p:cNvSpPr/>
          <p:nvPr/>
        </p:nvSpPr>
        <p:spPr>
          <a:xfrm rot="5400000">
            <a:off x="11228040" y="2313027"/>
            <a:ext cx="781700" cy="15238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aphicFrame>
        <p:nvGraphicFramePr>
          <p:cNvPr id="247" name="Google Shape;247;p33"/>
          <p:cNvGraphicFramePr/>
          <p:nvPr/>
        </p:nvGraphicFramePr>
        <p:xfrm>
          <a:off x="5588000" y="2599509"/>
          <a:ext cx="3000000" cy="3000000"/>
        </p:xfrm>
        <a:graphic>
          <a:graphicData uri="http://schemas.openxmlformats.org/drawingml/2006/table">
            <a:tbl>
              <a:tblPr>
                <a:noFill/>
                <a:tableStyleId>{507D9498-81B4-442F-9727-0BBD0B09CF55}</a:tableStyleId>
              </a:tblPr>
              <a:tblGrid>
                <a:gridCol w="2279125"/>
                <a:gridCol w="3194675"/>
              </a:tblGrid>
              <a:tr h="297500">
                <a:tc>
                  <a:txBody>
                    <a:bodyPr/>
                    <a:lstStyle/>
                    <a:p>
                      <a:pPr indent="0" lvl="0" marL="0" marR="0" rtl="0" algn="l">
                        <a:spcBef>
                          <a:spcPts val="0"/>
                        </a:spcBef>
                        <a:spcAft>
                          <a:spcPts val="0"/>
                        </a:spcAft>
                        <a:buNone/>
                      </a:pPr>
                      <a:r>
                        <a:rPr lang="tr-TR" sz="1100"/>
                        <a:t>Sınıf</a:t>
                      </a:r>
                      <a:endParaRPr/>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100"/>
                        <a:t>Açıklama</a:t>
                      </a:r>
                      <a:endParaRPr/>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7500">
                <a:tc>
                  <a:txBody>
                    <a:bodyPr/>
                    <a:lstStyle/>
                    <a:p>
                      <a:pPr indent="0" lvl="0" marL="0" marR="0" rtl="0" algn="l">
                        <a:spcBef>
                          <a:spcPts val="0"/>
                        </a:spcBef>
                        <a:spcAft>
                          <a:spcPts val="0"/>
                        </a:spcAft>
                        <a:buNone/>
                      </a:pPr>
                      <a:r>
                        <a:rPr b="1" lang="tr-TR" sz="1100"/>
                        <a:t>ByteArrayOutputStream</a:t>
                      </a:r>
                      <a:endParaRPr sz="1100"/>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100"/>
                        <a:t>Belleğe yazmak için (byte[] array'e yazar)</a:t>
                      </a:r>
                      <a:endParaRPr/>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7500">
                <a:tc>
                  <a:txBody>
                    <a:bodyPr/>
                    <a:lstStyle/>
                    <a:p>
                      <a:pPr indent="0" lvl="0" marL="0" marR="0" rtl="0" algn="l">
                        <a:spcBef>
                          <a:spcPts val="0"/>
                        </a:spcBef>
                        <a:spcAft>
                          <a:spcPts val="0"/>
                        </a:spcAft>
                        <a:buNone/>
                      </a:pPr>
                      <a:r>
                        <a:rPr b="1" lang="tr-TR" sz="1100"/>
                        <a:t>FileOutputStream</a:t>
                      </a:r>
                      <a:endParaRPr sz="1100"/>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100"/>
                        <a:t>Bir dosyaya veri yazar</a:t>
                      </a:r>
                      <a:endParaRPr/>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7500">
                <a:tc>
                  <a:txBody>
                    <a:bodyPr/>
                    <a:lstStyle/>
                    <a:p>
                      <a:pPr indent="0" lvl="0" marL="0" marR="0" rtl="0" algn="l">
                        <a:spcBef>
                          <a:spcPts val="0"/>
                        </a:spcBef>
                        <a:spcAft>
                          <a:spcPts val="0"/>
                        </a:spcAft>
                        <a:buNone/>
                      </a:pPr>
                      <a:r>
                        <a:rPr b="1" lang="tr-TR" sz="1100"/>
                        <a:t>PipedOutputStream</a:t>
                      </a:r>
                      <a:endParaRPr sz="1100"/>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100"/>
                        <a:t>Threadler arası veri gönderimi sağlar</a:t>
                      </a:r>
                      <a:endParaRPr/>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7500">
                <a:tc>
                  <a:txBody>
                    <a:bodyPr/>
                    <a:lstStyle/>
                    <a:p>
                      <a:pPr indent="0" lvl="0" marL="0" marR="0" rtl="0" algn="l">
                        <a:spcBef>
                          <a:spcPts val="0"/>
                        </a:spcBef>
                        <a:spcAft>
                          <a:spcPts val="0"/>
                        </a:spcAft>
                        <a:buNone/>
                      </a:pPr>
                      <a:r>
                        <a:rPr b="1" lang="tr-TR" sz="1100"/>
                        <a:t>FilterOutputStream</a:t>
                      </a:r>
                      <a:endParaRPr sz="1100"/>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100"/>
                        <a:t>Başka bir OutputStream'e işlev ekler</a:t>
                      </a:r>
                      <a:endParaRPr/>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7500">
                <a:tc>
                  <a:txBody>
                    <a:bodyPr/>
                    <a:lstStyle/>
                    <a:p>
                      <a:pPr indent="0" lvl="0" marL="0" marR="0" rtl="0" algn="l">
                        <a:spcBef>
                          <a:spcPts val="0"/>
                        </a:spcBef>
                        <a:spcAft>
                          <a:spcPts val="0"/>
                        </a:spcAft>
                        <a:buNone/>
                      </a:pPr>
                      <a:r>
                        <a:rPr lang="tr-TR" sz="1100"/>
                        <a:t>├── </a:t>
                      </a:r>
                      <a:r>
                        <a:rPr b="1" lang="tr-TR" sz="1100"/>
                        <a:t>BufferedOutputStream</a:t>
                      </a:r>
                      <a:endParaRPr sz="1100"/>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100"/>
                        <a:t>Yavaş çıkışları hızlandırır (buffer kullanır)</a:t>
                      </a:r>
                      <a:endParaRPr/>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7500">
                <a:tc>
                  <a:txBody>
                    <a:bodyPr/>
                    <a:lstStyle/>
                    <a:p>
                      <a:pPr indent="0" lvl="0" marL="0" marR="0" rtl="0" algn="l">
                        <a:spcBef>
                          <a:spcPts val="0"/>
                        </a:spcBef>
                        <a:spcAft>
                          <a:spcPts val="0"/>
                        </a:spcAft>
                        <a:buNone/>
                      </a:pPr>
                      <a:r>
                        <a:rPr lang="tr-TR" sz="1100"/>
                        <a:t>├── </a:t>
                      </a:r>
                      <a:r>
                        <a:rPr b="1" lang="tr-TR" sz="1100"/>
                        <a:t>DataOutputStream</a:t>
                      </a:r>
                      <a:endParaRPr sz="1100"/>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100"/>
                        <a:t>int, float, double gibi tipli veri yazar</a:t>
                      </a:r>
                      <a:endParaRPr/>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91225">
                <a:tc>
                  <a:txBody>
                    <a:bodyPr/>
                    <a:lstStyle/>
                    <a:p>
                      <a:pPr indent="0" lvl="0" marL="0" marR="0" rtl="0" algn="l">
                        <a:spcBef>
                          <a:spcPts val="0"/>
                        </a:spcBef>
                        <a:spcAft>
                          <a:spcPts val="0"/>
                        </a:spcAft>
                        <a:buNone/>
                      </a:pPr>
                      <a:r>
                        <a:rPr lang="tr-TR" sz="1100"/>
                        <a:t>├── </a:t>
                      </a:r>
                      <a:r>
                        <a:rPr b="1" lang="tr-TR" sz="1100"/>
                        <a:t>PrintStream</a:t>
                      </a:r>
                      <a:endParaRPr sz="1100"/>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100"/>
                        <a:t>Kolay yazı yazmak için (System.out mesela bir PrintStream'dir)</a:t>
                      </a:r>
                      <a:endParaRPr/>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7500">
                <a:tc>
                  <a:txBody>
                    <a:bodyPr/>
                    <a:lstStyle/>
                    <a:p>
                      <a:pPr indent="0" lvl="0" marL="0" marR="0" rtl="0" algn="l">
                        <a:spcBef>
                          <a:spcPts val="0"/>
                        </a:spcBef>
                        <a:spcAft>
                          <a:spcPts val="0"/>
                        </a:spcAft>
                        <a:buNone/>
                      </a:pPr>
                      <a:r>
                        <a:rPr lang="tr-TR" sz="1100"/>
                        <a:t>├── </a:t>
                      </a:r>
                      <a:r>
                        <a:rPr b="1" lang="tr-TR" sz="1100"/>
                        <a:t>CheckedOutputStream</a:t>
                      </a:r>
                      <a:endParaRPr sz="1100"/>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100"/>
                        <a:t>Veri yazarken checksum hesaplar</a:t>
                      </a:r>
                      <a:endParaRPr/>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7500">
                <a:tc>
                  <a:txBody>
                    <a:bodyPr/>
                    <a:lstStyle/>
                    <a:p>
                      <a:pPr indent="0" lvl="0" marL="0" marR="0" rtl="0" algn="l">
                        <a:spcBef>
                          <a:spcPts val="0"/>
                        </a:spcBef>
                        <a:spcAft>
                          <a:spcPts val="0"/>
                        </a:spcAft>
                        <a:buNone/>
                      </a:pPr>
                      <a:r>
                        <a:rPr b="1" lang="tr-TR" sz="1100"/>
                        <a:t>ObjectOutputStream</a:t>
                      </a:r>
                      <a:endParaRPr sz="1100"/>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100"/>
                        <a:t>Java nesnelerini (Serializable) kaydeder</a:t>
                      </a:r>
                      <a:endParaRPr/>
                    </a:p>
                  </a:txBody>
                  <a:tcPr marT="25800" marB="25800" marR="51575" marL="51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1" name="Shape 251"/>
        <p:cNvGrpSpPr/>
        <p:nvPr/>
      </p:nvGrpSpPr>
      <p:grpSpPr>
        <a:xfrm>
          <a:off x="0" y="0"/>
          <a:ext cx="0" cy="0"/>
          <a:chOff x="0" y="0"/>
          <a:chExt cx="0" cy="0"/>
        </a:xfrm>
      </p:grpSpPr>
      <p:sp>
        <p:nvSpPr>
          <p:cNvPr id="252" name="Google Shape;252;p34"/>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53" name="Google Shape;253;p34"/>
          <p:cNvGrpSpPr/>
          <p:nvPr/>
        </p:nvGrpSpPr>
        <p:grpSpPr>
          <a:xfrm>
            <a:off x="4" y="1216597"/>
            <a:ext cx="731521" cy="673460"/>
            <a:chOff x="3940602" y="308034"/>
            <a:chExt cx="2116791" cy="3428999"/>
          </a:xfrm>
        </p:grpSpPr>
        <p:sp>
          <p:nvSpPr>
            <p:cNvPr id="254" name="Google Shape;254;p34"/>
            <p:cNvSpPr/>
            <p:nvPr/>
          </p:nvSpPr>
          <p:spPr>
            <a:xfrm>
              <a:off x="3940602"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5" name="Google Shape;255;p34"/>
            <p:cNvSpPr/>
            <p:nvPr/>
          </p:nvSpPr>
          <p:spPr>
            <a:xfrm>
              <a:off x="4715626"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6" name="Google Shape;256;p34"/>
            <p:cNvSpPr/>
            <p:nvPr/>
          </p:nvSpPr>
          <p:spPr>
            <a:xfrm>
              <a:off x="5490650"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57" name="Google Shape;257;p34"/>
          <p:cNvSpPr/>
          <p:nvPr/>
        </p:nvSpPr>
        <p:spPr>
          <a:xfrm>
            <a:off x="640079" y="613954"/>
            <a:ext cx="10907487" cy="1894116"/>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8" name="Google Shape;258;p34"/>
          <p:cNvSpPr txBox="1"/>
          <p:nvPr>
            <p:ph type="title"/>
          </p:nvPr>
        </p:nvSpPr>
        <p:spPr>
          <a:xfrm>
            <a:off x="1043631" y="809898"/>
            <a:ext cx="10173010" cy="155448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lang="tr-TR" sz="4800"/>
              <a:t>OutputStream Sınıfının Temel Metotları</a:t>
            </a:r>
            <a:endParaRPr/>
          </a:p>
        </p:txBody>
      </p:sp>
      <p:cxnSp>
        <p:nvCxnSpPr>
          <p:cNvPr id="259" name="Google Shape;259;p34"/>
          <p:cNvCxnSpPr/>
          <p:nvPr/>
        </p:nvCxnSpPr>
        <p:spPr>
          <a:xfrm rot="10800000">
            <a:off x="838200" y="6485313"/>
            <a:ext cx="10515600" cy="0"/>
          </a:xfrm>
          <a:prstGeom prst="straightConnector1">
            <a:avLst/>
          </a:prstGeom>
          <a:noFill/>
          <a:ln cap="flat" cmpd="sng" w="57150">
            <a:solidFill>
              <a:schemeClr val="accent4"/>
            </a:solidFill>
            <a:prstDash val="solid"/>
            <a:miter lim="800000"/>
            <a:headEnd len="sm" w="sm" type="none"/>
            <a:tailEnd len="sm" w="sm" type="none"/>
          </a:ln>
        </p:spPr>
      </p:cxnSp>
      <p:graphicFrame>
        <p:nvGraphicFramePr>
          <p:cNvPr id="260" name="Google Shape;260;p34"/>
          <p:cNvGraphicFramePr/>
          <p:nvPr/>
        </p:nvGraphicFramePr>
        <p:xfrm>
          <a:off x="904602" y="3231915"/>
          <a:ext cx="3000000" cy="3000000"/>
        </p:xfrm>
        <a:graphic>
          <a:graphicData uri="http://schemas.openxmlformats.org/drawingml/2006/table">
            <a:tbl>
              <a:tblPr>
                <a:noFill/>
                <a:tableStyleId>{507D9498-81B4-442F-9727-0BBD0B09CF55}</a:tableStyleId>
              </a:tblPr>
              <a:tblGrid>
                <a:gridCol w="3584825"/>
                <a:gridCol w="6793625"/>
              </a:tblGrid>
              <a:tr h="463525">
                <a:tc>
                  <a:txBody>
                    <a:bodyPr/>
                    <a:lstStyle/>
                    <a:p>
                      <a:pPr indent="0" lvl="0" marL="0" marR="0" rtl="0" algn="l">
                        <a:spcBef>
                          <a:spcPts val="0"/>
                        </a:spcBef>
                        <a:spcAft>
                          <a:spcPts val="0"/>
                        </a:spcAft>
                        <a:buNone/>
                      </a:pPr>
                      <a:r>
                        <a:rPr b="1" lang="tr-TR" sz="2100"/>
                        <a:t>Metot</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lang="tr-TR" sz="2100"/>
                        <a:t>Açıklama</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63525">
                <a:tc>
                  <a:txBody>
                    <a:bodyPr/>
                    <a:lstStyle/>
                    <a:p>
                      <a:pPr indent="0" lvl="0" marL="0" marR="0" rtl="0" algn="l">
                        <a:spcBef>
                          <a:spcPts val="0"/>
                        </a:spcBef>
                        <a:spcAft>
                          <a:spcPts val="0"/>
                        </a:spcAft>
                        <a:buNone/>
                      </a:pPr>
                      <a:r>
                        <a:rPr lang="tr-TR" sz="2100"/>
                        <a:t>write(int b)</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2100"/>
                        <a:t>Bir bayt yazar.</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63525">
                <a:tc>
                  <a:txBody>
                    <a:bodyPr/>
                    <a:lstStyle/>
                    <a:p>
                      <a:pPr indent="0" lvl="0" marL="0" marR="0" rtl="0" algn="l">
                        <a:spcBef>
                          <a:spcPts val="0"/>
                        </a:spcBef>
                        <a:spcAft>
                          <a:spcPts val="0"/>
                        </a:spcAft>
                        <a:buNone/>
                      </a:pPr>
                      <a:r>
                        <a:rPr lang="tr-TR" sz="2100"/>
                        <a:t>write(byte[] b)</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2100"/>
                        <a:t>Bir bayt dizisini tamamen yazar.</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63525">
                <a:tc>
                  <a:txBody>
                    <a:bodyPr/>
                    <a:lstStyle/>
                    <a:p>
                      <a:pPr indent="0" lvl="0" marL="0" marR="0" rtl="0" algn="l">
                        <a:spcBef>
                          <a:spcPts val="0"/>
                        </a:spcBef>
                        <a:spcAft>
                          <a:spcPts val="0"/>
                        </a:spcAft>
                        <a:buNone/>
                      </a:pPr>
                      <a:r>
                        <a:rPr lang="tr-TR" sz="2100"/>
                        <a:t>write(byte[] b, int off, int len)</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2100"/>
                        <a:t>Belirli bir bayt dizisinin bir kısmını yazar.</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63525">
                <a:tc>
                  <a:txBody>
                    <a:bodyPr/>
                    <a:lstStyle/>
                    <a:p>
                      <a:pPr indent="0" lvl="0" marL="0" marR="0" rtl="0" algn="l">
                        <a:spcBef>
                          <a:spcPts val="0"/>
                        </a:spcBef>
                        <a:spcAft>
                          <a:spcPts val="0"/>
                        </a:spcAft>
                        <a:buNone/>
                      </a:pPr>
                      <a:r>
                        <a:rPr lang="tr-TR" sz="2100"/>
                        <a:t>flush()</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2100"/>
                        <a:t>Tampondaki verileri hemen çıkışa gönderir.</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63525">
                <a:tc>
                  <a:txBody>
                    <a:bodyPr/>
                    <a:lstStyle/>
                    <a:p>
                      <a:pPr indent="0" lvl="0" marL="0" marR="0" rtl="0" algn="l">
                        <a:spcBef>
                          <a:spcPts val="0"/>
                        </a:spcBef>
                        <a:spcAft>
                          <a:spcPts val="0"/>
                        </a:spcAft>
                        <a:buNone/>
                      </a:pPr>
                      <a:r>
                        <a:rPr lang="tr-TR" sz="2100"/>
                        <a:t>close()</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2100"/>
                        <a:t>Stream'i kapatır ve kaynağı serbest bırakır.</a:t>
                      </a:r>
                      <a:endParaRPr/>
                    </a:p>
                  </a:txBody>
                  <a:tcPr marT="52675" marB="52675" marR="105350" marL="1053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sz="4400"/>
              <a:t>OutputStream Örnek</a:t>
            </a:r>
            <a:endParaRPr/>
          </a:p>
        </p:txBody>
      </p:sp>
      <p:sp>
        <p:nvSpPr>
          <p:cNvPr id="266" name="Google Shape;266;p3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32500" lnSpcReduction="20000"/>
          </a:bodyPr>
          <a:lstStyle/>
          <a:p>
            <a:pPr indent="0" lvl="0" marL="0" rtl="0" algn="l">
              <a:lnSpc>
                <a:spcPct val="90000"/>
              </a:lnSpc>
              <a:spcBef>
                <a:spcPts val="0"/>
              </a:spcBef>
              <a:spcAft>
                <a:spcPts val="0"/>
              </a:spcAft>
              <a:buClr>
                <a:schemeClr val="dk1"/>
              </a:buClr>
              <a:buSzPct val="100000"/>
              <a:buNone/>
            </a:pPr>
            <a:r>
              <a:rPr lang="tr-TR"/>
              <a:t>import java.io.FileOutputStream;</a:t>
            </a:r>
            <a:endParaRPr/>
          </a:p>
          <a:p>
            <a:pPr indent="0" lvl="0" marL="0" rtl="0" algn="l">
              <a:lnSpc>
                <a:spcPct val="90000"/>
              </a:lnSpc>
              <a:spcBef>
                <a:spcPts val="1000"/>
              </a:spcBef>
              <a:spcAft>
                <a:spcPts val="0"/>
              </a:spcAft>
              <a:buClr>
                <a:schemeClr val="dk1"/>
              </a:buClr>
              <a:buSzPct val="100000"/>
              <a:buNone/>
            </a:pPr>
            <a:r>
              <a:rPr lang="tr-TR"/>
              <a:t>import java.io.IOException;</a:t>
            </a:r>
            <a:endParaRPr/>
          </a:p>
          <a:p>
            <a:pPr indent="0" lvl="0" marL="0" rtl="0" algn="l">
              <a:lnSpc>
                <a:spcPct val="90000"/>
              </a:lnSpc>
              <a:spcBef>
                <a:spcPts val="1000"/>
              </a:spcBef>
              <a:spcAft>
                <a:spcPts val="0"/>
              </a:spcAft>
              <a:buClr>
                <a:schemeClr val="dk1"/>
              </a:buClr>
              <a:buSzPct val="100000"/>
              <a:buNone/>
            </a:pPr>
            <a:r>
              <a:rPr lang="tr-TR"/>
              <a:t>import java.io.OutputStream;</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public class Main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String data = "Merhaba Dünya! Java OutputStream örneği :)";</a:t>
            </a:r>
            <a:endParaRPr/>
          </a:p>
          <a:p>
            <a:pPr indent="0" lvl="0" marL="0" rtl="0" algn="l">
              <a:lnSpc>
                <a:spcPct val="90000"/>
              </a:lnSpc>
              <a:spcBef>
                <a:spcPts val="1000"/>
              </a:spcBef>
              <a:spcAft>
                <a:spcPts val="0"/>
              </a:spcAft>
              <a:buClr>
                <a:schemeClr val="dk1"/>
              </a:buClr>
              <a:buSzPct val="100000"/>
              <a:buNone/>
            </a:pPr>
            <a:r>
              <a:rPr lang="tr-TR"/>
              <a:t>        String fileName = "output.txt";  // Yazmak istediğimiz dosya</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        try (OutputStream outputStream = new FileOutputStream(fileName)) {</a:t>
            </a:r>
            <a:endParaRPr/>
          </a:p>
          <a:p>
            <a:pPr indent="0" lvl="0" marL="0" rtl="0" algn="l">
              <a:lnSpc>
                <a:spcPct val="90000"/>
              </a:lnSpc>
              <a:spcBef>
                <a:spcPts val="1000"/>
              </a:spcBef>
              <a:spcAft>
                <a:spcPts val="0"/>
              </a:spcAft>
              <a:buClr>
                <a:schemeClr val="dk1"/>
              </a:buClr>
              <a:buSzPct val="100000"/>
              <a:buNone/>
            </a:pPr>
            <a:r>
              <a:rPr lang="tr-TR"/>
              <a:t>            byte[] byteData = data.getBytes();  // String'i byte dizisine çeviriyoruz</a:t>
            </a:r>
            <a:endParaRPr/>
          </a:p>
          <a:p>
            <a:pPr indent="0" lvl="0" marL="0" rtl="0" algn="l">
              <a:lnSpc>
                <a:spcPct val="90000"/>
              </a:lnSpc>
              <a:spcBef>
                <a:spcPts val="1000"/>
              </a:spcBef>
              <a:spcAft>
                <a:spcPts val="0"/>
              </a:spcAft>
              <a:buClr>
                <a:schemeClr val="dk1"/>
              </a:buClr>
              <a:buSzPct val="100000"/>
              <a:buNone/>
            </a:pPr>
            <a:r>
              <a:rPr lang="tr-TR"/>
              <a:t>            outputStream.write(byteData);       // Byte dizisini dosyaya yazıyoruz</a:t>
            </a:r>
            <a:endParaRPr/>
          </a:p>
          <a:p>
            <a:pPr indent="0" lvl="0" marL="0" rtl="0" algn="l">
              <a:lnSpc>
                <a:spcPct val="90000"/>
              </a:lnSpc>
              <a:spcBef>
                <a:spcPts val="1000"/>
              </a:spcBef>
              <a:spcAft>
                <a:spcPts val="0"/>
              </a:spcAft>
              <a:buClr>
                <a:schemeClr val="dk1"/>
              </a:buClr>
              <a:buSzPct val="100000"/>
              <a:buNone/>
            </a:pPr>
            <a:r>
              <a:rPr lang="tr-TR"/>
              <a:t>            outputStream.flush();               // Tampondaki veriyi zorla dosyaya yaz</a:t>
            </a:r>
            <a:endParaRPr/>
          </a:p>
          <a:p>
            <a:pPr indent="0" lvl="0" marL="0" rtl="0" algn="l">
              <a:lnSpc>
                <a:spcPct val="90000"/>
              </a:lnSpc>
              <a:spcBef>
                <a:spcPts val="1000"/>
              </a:spcBef>
              <a:spcAft>
                <a:spcPts val="0"/>
              </a:spcAft>
              <a:buClr>
                <a:schemeClr val="dk1"/>
              </a:buClr>
              <a:buSzPct val="100000"/>
              <a:buNone/>
            </a:pPr>
            <a:r>
              <a:rPr lang="tr-TR"/>
              <a:t>            System.out.println("Veri başarıyla dosyaya yazıldı: " + fileName);</a:t>
            </a:r>
            <a:endParaRPr/>
          </a:p>
          <a:p>
            <a:pPr indent="0" lvl="0" marL="0" rtl="0" algn="l">
              <a:lnSpc>
                <a:spcPct val="90000"/>
              </a:lnSpc>
              <a:spcBef>
                <a:spcPts val="1000"/>
              </a:spcBef>
              <a:spcAft>
                <a:spcPts val="0"/>
              </a:spcAft>
              <a:buClr>
                <a:schemeClr val="dk1"/>
              </a:buClr>
              <a:buSzPct val="100000"/>
              <a:buNone/>
            </a:pPr>
            <a:r>
              <a:rPr lang="tr-TR"/>
              <a:t>        } catch (IOException e) {</a:t>
            </a:r>
            <a:endParaRPr/>
          </a:p>
          <a:p>
            <a:pPr indent="0" lvl="0" marL="0" rtl="0" algn="l">
              <a:lnSpc>
                <a:spcPct val="90000"/>
              </a:lnSpc>
              <a:spcBef>
                <a:spcPts val="1000"/>
              </a:spcBef>
              <a:spcAft>
                <a:spcPts val="0"/>
              </a:spcAft>
              <a:buClr>
                <a:schemeClr val="dk1"/>
              </a:buClr>
              <a:buSzPct val="100000"/>
              <a:buNone/>
            </a:pPr>
            <a:r>
              <a:rPr lang="tr-TR"/>
              <a:t>            e.printStackTrace();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Gerçek Hayattan OutputStream Kullanım Örnekleri </a:t>
            </a:r>
            <a:endParaRPr/>
          </a:p>
        </p:txBody>
      </p:sp>
      <p:sp>
        <p:nvSpPr>
          <p:cNvPr id="272" name="Google Shape;272;p3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0"/>
              </a:spcBef>
              <a:spcAft>
                <a:spcPts val="0"/>
              </a:spcAft>
              <a:buClr>
                <a:schemeClr val="dk1"/>
              </a:buClr>
              <a:buSzPts val="2800"/>
              <a:buNone/>
            </a:pPr>
            <a:r>
              <a:rPr lang="tr-TR"/>
              <a:t>1. Dosya Yazmak: Günlük (log) dosyası için kullanıcı hatalarını, sistem çıktısını kaydetmek için PrintStream veya FileOutputStream kullanılır.</a:t>
            </a:r>
            <a:endParaRPr/>
          </a:p>
          <a:p>
            <a:pPr indent="0" lvl="0" marL="0" rtl="0" algn="just">
              <a:lnSpc>
                <a:spcPct val="90000"/>
              </a:lnSpc>
              <a:spcBef>
                <a:spcPts val="1000"/>
              </a:spcBef>
              <a:spcAft>
                <a:spcPts val="0"/>
              </a:spcAft>
              <a:buClr>
                <a:schemeClr val="dk1"/>
              </a:buClr>
              <a:buSzPts val="2800"/>
              <a:buNone/>
            </a:pPr>
            <a:r>
              <a:rPr lang="tr-TR"/>
              <a:t>2. Ağa Veri Göndermek: Chat uygulaması geliştirirken, kullanıcı mesajlarını TCP üzerinden göndermek için OutputStream kullanılır.</a:t>
            </a:r>
            <a:endParaRPr/>
          </a:p>
          <a:p>
            <a:pPr indent="0" lvl="0" marL="0" rtl="0" algn="just">
              <a:lnSpc>
                <a:spcPct val="90000"/>
              </a:lnSpc>
              <a:spcBef>
                <a:spcPts val="1000"/>
              </a:spcBef>
              <a:spcAft>
                <a:spcPts val="0"/>
              </a:spcAft>
              <a:buClr>
                <a:schemeClr val="dk1"/>
              </a:buClr>
              <a:buSzPts val="2800"/>
              <a:buNone/>
            </a:pPr>
            <a:r>
              <a:rPr lang="tr-TR"/>
              <a:t>3. Belleğe Geçici Veri Yazmak: Hızlı işlemler için bir dosya üzerinde işlem yapmadan önce RAM'e almak gerekebilir. ByteArrayOutputStream çok idealdir.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Gerçek Hayattan OutputStream Kullanım Örnekleri </a:t>
            </a:r>
            <a:endParaRPr/>
          </a:p>
        </p:txBody>
      </p:sp>
      <p:sp>
        <p:nvSpPr>
          <p:cNvPr id="278" name="Google Shape;278;p3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0"/>
              </a:spcBef>
              <a:spcAft>
                <a:spcPts val="0"/>
              </a:spcAft>
              <a:buClr>
                <a:schemeClr val="dk1"/>
              </a:buClr>
              <a:buSzPts val="2800"/>
              <a:buNone/>
            </a:pPr>
            <a:r>
              <a:rPr lang="tr-TR"/>
              <a:t>4. Medya Dosyası Kaydetmek: Telefon kamerası uygulamasında çekilen videoyu FileOutputStream ile diske kaydedersin.</a:t>
            </a:r>
            <a:endParaRPr/>
          </a:p>
          <a:p>
            <a:pPr indent="0" lvl="0" marL="0" rtl="0" algn="just">
              <a:lnSpc>
                <a:spcPct val="90000"/>
              </a:lnSpc>
              <a:spcBef>
                <a:spcPts val="1000"/>
              </a:spcBef>
              <a:spcAft>
                <a:spcPts val="0"/>
              </a:spcAft>
              <a:buClr>
                <a:schemeClr val="dk1"/>
              </a:buClr>
              <a:buSzPts val="2800"/>
              <a:buNone/>
            </a:pPr>
            <a:r>
              <a:rPr lang="tr-TR"/>
              <a:t>5. Java Nesnesi Kaydetmek: Bir oyunda kullanıcının ilerlemesini (PlayerData nesnesi) kaydetmek için ObjectOutputStream kullanırsın.</a:t>
            </a:r>
            <a:endParaRPr/>
          </a:p>
          <a:p>
            <a:pPr indent="0" lvl="0" marL="0" rtl="0" algn="just">
              <a:lnSpc>
                <a:spcPct val="90000"/>
              </a:lnSpc>
              <a:spcBef>
                <a:spcPts val="1000"/>
              </a:spcBef>
              <a:spcAft>
                <a:spcPts val="0"/>
              </a:spcAft>
              <a:buClr>
                <a:schemeClr val="dk1"/>
              </a:buClr>
              <a:buSzPts val="2800"/>
              <a:buNone/>
            </a:pPr>
            <a:r>
              <a:rPr lang="tr-TR"/>
              <a:t>6. Yazıcıya Veri Akıtmak: Java'da veya başka sistemlerde yazıcıya veri göndermek için OutputStream ile veri akıtılır.</a:t>
            </a:r>
            <a:endParaRPr/>
          </a:p>
          <a:p>
            <a:pPr indent="0" lvl="0" marL="0" rtl="0" algn="just">
              <a:lnSpc>
                <a:spcPct val="90000"/>
              </a:lnSpc>
              <a:spcBef>
                <a:spcPts val="1000"/>
              </a:spcBef>
              <a:spcAft>
                <a:spcPts val="0"/>
              </a:spcAft>
              <a:buClr>
                <a:schemeClr val="dk1"/>
              </a:buClr>
              <a:buSzPts val="2800"/>
              <a:buNone/>
            </a:pPr>
            <a:r>
              <a:rPr lang="tr-TR"/>
              <a:t>7. Gzip Sıkıştırma: Bir log dosyasını gzip formatında kaydetmek için GZIPOutputStream kullanılır. </a:t>
            </a:r>
            <a:endParaRPr/>
          </a:p>
          <a:p>
            <a:pPr indent="0" lvl="0" marL="0" rtl="0" algn="just">
              <a:lnSpc>
                <a:spcPct val="90000"/>
              </a:lnSpc>
              <a:spcBef>
                <a:spcPts val="1000"/>
              </a:spcBef>
              <a:spcAft>
                <a:spcPts val="0"/>
              </a:spcAft>
              <a:buClr>
                <a:schemeClr val="dk1"/>
              </a:buClr>
              <a:buSzPts val="2800"/>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Soru</a:t>
            </a:r>
            <a:endParaRPr/>
          </a:p>
        </p:txBody>
      </p:sp>
      <p:sp>
        <p:nvSpPr>
          <p:cNvPr id="284" name="Google Shape;284;p3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0"/>
              </a:spcBef>
              <a:spcAft>
                <a:spcPts val="0"/>
              </a:spcAft>
              <a:buClr>
                <a:schemeClr val="dk1"/>
              </a:buClr>
              <a:buSzPts val="2800"/>
              <a:buNone/>
            </a:pPr>
            <a:r>
              <a:rPr lang="tr-TR"/>
              <a:t>Bir dosyayı satır satır okurken, bir karakteri okuyup işlediniz… fakat sonra fark ettiniz ki o karakter, aslında bir sonraki komutla ilgiliymiş!</a:t>
            </a:r>
            <a:endParaRPr/>
          </a:p>
          <a:p>
            <a:pPr indent="0" lvl="0" marL="0" rtl="0" algn="just">
              <a:lnSpc>
                <a:spcPct val="90000"/>
              </a:lnSpc>
              <a:spcBef>
                <a:spcPts val="1000"/>
              </a:spcBef>
              <a:spcAft>
                <a:spcPts val="0"/>
              </a:spcAft>
              <a:buClr>
                <a:schemeClr val="dk1"/>
              </a:buClr>
              <a:buSzPts val="2800"/>
              <a:buNone/>
            </a:pPr>
            <a:r>
              <a:rPr lang="tr-TR"/>
              <a:t>Sizce bir karakteri 'geri itip' akışa tekrar koymak mümkün mü?</a:t>
            </a:r>
            <a:br>
              <a:rPr lang="tr-TR"/>
            </a:br>
            <a:r>
              <a:rPr lang="tr-TR"/>
              <a:t>Java'da okunan bir byte'ı sanki hiç okunmamış gibi geri göndermek istersek ne yaparız?"</a:t>
            </a:r>
            <a:endParaRPr/>
          </a:p>
          <a:p>
            <a:pPr indent="0" lvl="0" marL="0" rtl="0" algn="just">
              <a:lnSpc>
                <a:spcPct val="90000"/>
              </a:lnSpc>
              <a:spcBef>
                <a:spcPts val="1000"/>
              </a:spcBef>
              <a:spcAft>
                <a:spcPts val="0"/>
              </a:spcAft>
              <a:buClr>
                <a:schemeClr val="dk1"/>
              </a:buClr>
              <a:buSzPts val="2800"/>
              <a:buNone/>
            </a:pPr>
            <a:r>
              <a:t/>
            </a:r>
            <a:endParaRPr/>
          </a:p>
          <a:p>
            <a:pPr indent="0" lvl="0" marL="0" rtl="0" algn="just">
              <a:lnSpc>
                <a:spcPct val="90000"/>
              </a:lnSpc>
              <a:spcBef>
                <a:spcPts val="1000"/>
              </a:spcBef>
              <a:spcAft>
                <a:spcPts val="0"/>
              </a:spcAft>
              <a:buClr>
                <a:schemeClr val="dk1"/>
              </a:buClr>
              <a:buSzPts val="2800"/>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b="1" lang="tr-TR"/>
              <a:t>PushBackInputStream</a:t>
            </a:r>
            <a:endParaRPr b="1"/>
          </a:p>
        </p:txBody>
      </p:sp>
      <p:sp>
        <p:nvSpPr>
          <p:cNvPr id="290" name="Google Shape;290;p3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900"/>
              <a:buChar char="•"/>
            </a:pPr>
            <a:r>
              <a:rPr b="1" lang="tr-TR" sz="2900"/>
              <a:t>PushbackInputStream</a:t>
            </a:r>
            <a:r>
              <a:rPr lang="tr-TR"/>
              <a:t>, Java'da bayt (byte) tabanlı veri okurken, okuduğun baytları geri itip (unread) tekrar okumana olanak sağlayan bir </a:t>
            </a:r>
            <a:r>
              <a:rPr b="1" lang="tr-TR" sz="2900"/>
              <a:t>FilterInputStream</a:t>
            </a:r>
            <a:r>
              <a:rPr lang="tr-TR"/>
              <a:t> türüdür.</a:t>
            </a:r>
            <a:endParaRPr/>
          </a:p>
          <a:p>
            <a:pPr indent="-228600" lvl="0" marL="228600" rtl="0" algn="l">
              <a:lnSpc>
                <a:spcPct val="90000"/>
              </a:lnSpc>
              <a:spcBef>
                <a:spcPts val="1000"/>
              </a:spcBef>
              <a:spcAft>
                <a:spcPts val="0"/>
              </a:spcAft>
              <a:buClr>
                <a:schemeClr val="dk1"/>
              </a:buClr>
              <a:buSzPts val="2800"/>
              <a:buChar char="•"/>
            </a:pPr>
            <a:r>
              <a:rPr lang="tr-TR"/>
              <a:t>Normal </a:t>
            </a:r>
            <a:r>
              <a:rPr b="1" lang="tr-TR" sz="2900"/>
              <a:t>InputStream</a:t>
            </a:r>
            <a:r>
              <a:rPr lang="tr-TR"/>
              <a:t> sadece ileri okuma yapar.</a:t>
            </a:r>
            <a:endParaRPr/>
          </a:p>
          <a:p>
            <a:pPr indent="-228600" lvl="0" marL="228600" rtl="0" algn="l">
              <a:lnSpc>
                <a:spcPct val="90000"/>
              </a:lnSpc>
              <a:spcBef>
                <a:spcPts val="1000"/>
              </a:spcBef>
              <a:spcAft>
                <a:spcPts val="0"/>
              </a:spcAft>
              <a:buClr>
                <a:schemeClr val="dk1"/>
              </a:buClr>
              <a:buSzPts val="2900"/>
              <a:buChar char="•"/>
            </a:pPr>
            <a:r>
              <a:rPr b="1" lang="tr-TR" sz="2900"/>
              <a:t>PushbackInputStream</a:t>
            </a:r>
            <a:r>
              <a:rPr lang="tr-TR"/>
              <a:t> okunan baytları geri itebilir ve sonra tekrar okuyabilirsin.</a:t>
            </a:r>
            <a:endParaRPr/>
          </a:p>
          <a:p>
            <a:pPr indent="-228600" lvl="0" marL="228600" rtl="0" algn="l">
              <a:lnSpc>
                <a:spcPct val="90000"/>
              </a:lnSpc>
              <a:spcBef>
                <a:spcPts val="1000"/>
              </a:spcBef>
              <a:spcAft>
                <a:spcPts val="0"/>
              </a:spcAft>
              <a:buClr>
                <a:schemeClr val="dk1"/>
              </a:buClr>
              <a:buSzPts val="2800"/>
              <a:buChar char="•"/>
            </a:pPr>
            <a:r>
              <a:rPr lang="tr-TR"/>
              <a:t>Ön okuma (lookahead) yapmak,Hatalı veri geldiğinde geri adım atmak gibi durumlar için çok faydalıdır.</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b="1" lang="tr-TR"/>
              <a:t>PushBackInputStream</a:t>
            </a:r>
            <a:endParaRPr/>
          </a:p>
        </p:txBody>
      </p:sp>
      <p:sp>
        <p:nvSpPr>
          <p:cNvPr id="296" name="Google Shape;296;p40"/>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dk1"/>
              </a:buClr>
              <a:buSzPct val="100000"/>
              <a:buChar char="•"/>
            </a:pPr>
            <a:r>
              <a:rPr lang="tr-TR"/>
              <a:t>Normal bir InputStream ile çalışırken:</a:t>
            </a:r>
            <a:endParaRPr/>
          </a:p>
          <a:p>
            <a:pPr indent="-228600" lvl="0" marL="228600" rtl="0" algn="l">
              <a:lnSpc>
                <a:spcPct val="90000"/>
              </a:lnSpc>
              <a:spcBef>
                <a:spcPts val="1000"/>
              </a:spcBef>
              <a:spcAft>
                <a:spcPts val="0"/>
              </a:spcAft>
              <a:buClr>
                <a:schemeClr val="dk1"/>
              </a:buClr>
              <a:buSzPct val="100000"/>
              <a:buChar char="•"/>
            </a:pPr>
            <a:r>
              <a:rPr lang="tr-TR"/>
              <a:t>int ch = input.read();</a:t>
            </a:r>
            <a:endParaRPr/>
          </a:p>
          <a:p>
            <a:pPr indent="-228600" lvl="0" marL="228600" rtl="0" algn="l">
              <a:lnSpc>
                <a:spcPct val="90000"/>
              </a:lnSpc>
              <a:spcBef>
                <a:spcPts val="1000"/>
              </a:spcBef>
              <a:spcAft>
                <a:spcPts val="0"/>
              </a:spcAft>
              <a:buClr>
                <a:schemeClr val="dk1"/>
              </a:buClr>
              <a:buSzPct val="100000"/>
              <a:buChar char="•"/>
            </a:pPr>
            <a:r>
              <a:rPr lang="tr-TR"/>
              <a:t>Okuduğun karakter tüketilir, yani akışta ilerlenmiş olur.Geri dönemezsin, çünkü o karakter artık “geçmiş” tedir.</a:t>
            </a:r>
            <a:endParaRPr/>
          </a:p>
          <a:p>
            <a:pPr indent="-64135" lvl="0" marL="228600" rtl="0" algn="l">
              <a:lnSpc>
                <a:spcPct val="90000"/>
              </a:lnSpc>
              <a:spcBef>
                <a:spcPts val="1000"/>
              </a:spcBef>
              <a:spcAft>
                <a:spcPts val="0"/>
              </a:spcAft>
              <a:buClr>
                <a:schemeClr val="dk1"/>
              </a:buClr>
              <a:buSzPct val="100000"/>
              <a:buNone/>
            </a:pPr>
            <a:r>
              <a:t/>
            </a:r>
            <a:endParaRPr/>
          </a:p>
        </p:txBody>
      </p:sp>
      <p:sp>
        <p:nvSpPr>
          <p:cNvPr id="297" name="Google Shape;297;p40"/>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dk1"/>
              </a:buClr>
              <a:buSzPct val="100000"/>
              <a:buChar char="•"/>
            </a:pPr>
            <a:r>
              <a:rPr lang="tr-TR"/>
              <a:t>Ama PushbackInputStream şöyle çalışır:</a:t>
            </a:r>
            <a:endParaRPr/>
          </a:p>
          <a:p>
            <a:pPr indent="-228600" lvl="0" marL="228600" rtl="0" algn="l">
              <a:lnSpc>
                <a:spcPct val="90000"/>
              </a:lnSpc>
              <a:spcBef>
                <a:spcPts val="1000"/>
              </a:spcBef>
              <a:spcAft>
                <a:spcPts val="0"/>
              </a:spcAft>
              <a:buClr>
                <a:schemeClr val="dk1"/>
              </a:buClr>
              <a:buSzPct val="100000"/>
              <a:buChar char="•"/>
            </a:pPr>
            <a:r>
              <a:rPr lang="tr-TR"/>
              <a:t>int ch = pushbackStream.read();</a:t>
            </a:r>
            <a:endParaRPr/>
          </a:p>
          <a:p>
            <a:pPr indent="-228600" lvl="0" marL="228600" rtl="0" algn="l">
              <a:lnSpc>
                <a:spcPct val="90000"/>
              </a:lnSpc>
              <a:spcBef>
                <a:spcPts val="1000"/>
              </a:spcBef>
              <a:spcAft>
                <a:spcPts val="0"/>
              </a:spcAft>
              <a:buClr>
                <a:schemeClr val="dk1"/>
              </a:buClr>
              <a:buSzPct val="100000"/>
              <a:buChar char="•"/>
            </a:pPr>
            <a:r>
              <a:rPr lang="tr-TR"/>
              <a:t>// Bir şey fark ettin: bu karakter aslında geri gitmeli</a:t>
            </a:r>
            <a:endParaRPr/>
          </a:p>
          <a:p>
            <a:pPr indent="-228600" lvl="0" marL="228600" rtl="0" algn="l">
              <a:lnSpc>
                <a:spcPct val="90000"/>
              </a:lnSpc>
              <a:spcBef>
                <a:spcPts val="1000"/>
              </a:spcBef>
              <a:spcAft>
                <a:spcPts val="0"/>
              </a:spcAft>
              <a:buClr>
                <a:schemeClr val="dk1"/>
              </a:buClr>
              <a:buSzPct val="100000"/>
              <a:buChar char="•"/>
            </a:pPr>
            <a:r>
              <a:rPr lang="tr-TR"/>
              <a:t>pushbackStream.unread(ch);</a:t>
            </a:r>
            <a:endParaRPr/>
          </a:p>
          <a:p>
            <a:pPr indent="-228600" lvl="0" marL="228600" rtl="0" algn="l">
              <a:lnSpc>
                <a:spcPct val="90000"/>
              </a:lnSpc>
              <a:spcBef>
                <a:spcPts val="1000"/>
              </a:spcBef>
              <a:spcAft>
                <a:spcPts val="0"/>
              </a:spcAft>
              <a:buClr>
                <a:schemeClr val="dk1"/>
              </a:buClr>
              <a:buSzPct val="100000"/>
              <a:buChar char="•"/>
            </a:pPr>
            <a:r>
              <a:rPr lang="tr-TR"/>
              <a:t>unread() ile sanki o karakter hiç okunmamış gibi geri koyarsın.Bu, dosya işaretçisini geri almak değil; daha çok, “son okuduğun karakteri tamponda saklamak” gibidir.</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1" name="Shape 301"/>
        <p:cNvGrpSpPr/>
        <p:nvPr/>
      </p:nvGrpSpPr>
      <p:grpSpPr>
        <a:xfrm>
          <a:off x="0" y="0"/>
          <a:ext cx="0" cy="0"/>
          <a:chOff x="0" y="0"/>
          <a:chExt cx="0" cy="0"/>
        </a:xfrm>
      </p:grpSpPr>
      <p:sp>
        <p:nvSpPr>
          <p:cNvPr id="302" name="Google Shape;302;p41"/>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303" name="Google Shape;303;p41"/>
          <p:cNvGrpSpPr/>
          <p:nvPr/>
        </p:nvGrpSpPr>
        <p:grpSpPr>
          <a:xfrm>
            <a:off x="4" y="1216597"/>
            <a:ext cx="731521" cy="673460"/>
            <a:chOff x="3940602" y="308034"/>
            <a:chExt cx="2116791" cy="3428999"/>
          </a:xfrm>
        </p:grpSpPr>
        <p:sp>
          <p:nvSpPr>
            <p:cNvPr id="304" name="Google Shape;304;p41"/>
            <p:cNvSpPr/>
            <p:nvPr/>
          </p:nvSpPr>
          <p:spPr>
            <a:xfrm>
              <a:off x="3940602"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05" name="Google Shape;305;p41"/>
            <p:cNvSpPr/>
            <p:nvPr/>
          </p:nvSpPr>
          <p:spPr>
            <a:xfrm>
              <a:off x="4715626"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06" name="Google Shape;306;p41"/>
            <p:cNvSpPr/>
            <p:nvPr/>
          </p:nvSpPr>
          <p:spPr>
            <a:xfrm>
              <a:off x="5490650"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07" name="Google Shape;307;p41"/>
          <p:cNvSpPr/>
          <p:nvPr/>
        </p:nvSpPr>
        <p:spPr>
          <a:xfrm>
            <a:off x="640079" y="613954"/>
            <a:ext cx="10907487" cy="1894116"/>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08" name="Google Shape;308;p41"/>
          <p:cNvSpPr txBox="1"/>
          <p:nvPr>
            <p:ph type="title"/>
          </p:nvPr>
        </p:nvSpPr>
        <p:spPr>
          <a:xfrm>
            <a:off x="1043631" y="809898"/>
            <a:ext cx="10173010" cy="155448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lang="tr-TR" sz="4800"/>
              <a:t>PushbackInputStream Özellikleri</a:t>
            </a:r>
            <a:endParaRPr/>
          </a:p>
        </p:txBody>
      </p:sp>
      <p:cxnSp>
        <p:nvCxnSpPr>
          <p:cNvPr id="309" name="Google Shape;309;p41"/>
          <p:cNvCxnSpPr/>
          <p:nvPr/>
        </p:nvCxnSpPr>
        <p:spPr>
          <a:xfrm rot="10800000">
            <a:off x="838200" y="6485313"/>
            <a:ext cx="10515600" cy="0"/>
          </a:xfrm>
          <a:prstGeom prst="straightConnector1">
            <a:avLst/>
          </a:prstGeom>
          <a:noFill/>
          <a:ln cap="flat" cmpd="sng" w="57150">
            <a:solidFill>
              <a:schemeClr val="accent4"/>
            </a:solidFill>
            <a:prstDash val="solid"/>
            <a:miter lim="800000"/>
            <a:headEnd len="sm" w="sm" type="none"/>
            <a:tailEnd len="sm" w="sm" type="none"/>
          </a:ln>
        </p:spPr>
      </p:cxnSp>
      <p:graphicFrame>
        <p:nvGraphicFramePr>
          <p:cNvPr id="310" name="Google Shape;310;p41"/>
          <p:cNvGraphicFramePr/>
          <p:nvPr/>
        </p:nvGraphicFramePr>
        <p:xfrm>
          <a:off x="904602" y="3291592"/>
          <a:ext cx="3000000" cy="3000000"/>
        </p:xfrm>
        <a:graphic>
          <a:graphicData uri="http://schemas.openxmlformats.org/drawingml/2006/table">
            <a:tbl>
              <a:tblPr>
                <a:noFill/>
                <a:tableStyleId>{3B46B709-EE86-4747-9E79-FA567D01D8CA}</a:tableStyleId>
              </a:tblPr>
              <a:tblGrid>
                <a:gridCol w="5172625"/>
                <a:gridCol w="5205825"/>
              </a:tblGrid>
              <a:tr h="398350">
                <a:tc>
                  <a:txBody>
                    <a:bodyPr/>
                    <a:lstStyle/>
                    <a:p>
                      <a:pPr indent="0" lvl="0" marL="0" marR="0" rtl="0" algn="l">
                        <a:spcBef>
                          <a:spcPts val="0"/>
                        </a:spcBef>
                        <a:spcAft>
                          <a:spcPts val="0"/>
                        </a:spcAft>
                        <a:buNone/>
                      </a:pPr>
                      <a:r>
                        <a:rPr b="1" lang="tr-TR" sz="1800"/>
                        <a:t>Özellik</a:t>
                      </a:r>
                      <a:endParaRPr/>
                    </a:p>
                  </a:txBody>
                  <a:tcPr marT="45275" marB="45275" marR="90525" marL="90525" anchor="ctr"/>
                </a:tc>
                <a:tc>
                  <a:txBody>
                    <a:bodyPr/>
                    <a:lstStyle/>
                    <a:p>
                      <a:pPr indent="0" lvl="0" marL="0" marR="0" rtl="0" algn="l">
                        <a:spcBef>
                          <a:spcPts val="0"/>
                        </a:spcBef>
                        <a:spcAft>
                          <a:spcPts val="0"/>
                        </a:spcAft>
                        <a:buNone/>
                      </a:pPr>
                      <a:r>
                        <a:rPr b="1" lang="tr-TR" sz="1800"/>
                        <a:t>Açıklama</a:t>
                      </a:r>
                      <a:endParaRPr/>
                    </a:p>
                  </a:txBody>
                  <a:tcPr marT="45275" marB="45275" marR="90525" marL="90525" anchor="ctr"/>
                </a:tc>
              </a:tr>
              <a:tr h="398350">
                <a:tc>
                  <a:txBody>
                    <a:bodyPr/>
                    <a:lstStyle/>
                    <a:p>
                      <a:pPr indent="0" lvl="0" marL="0" marR="0" rtl="0" algn="l">
                        <a:spcBef>
                          <a:spcPts val="0"/>
                        </a:spcBef>
                        <a:spcAft>
                          <a:spcPts val="0"/>
                        </a:spcAft>
                        <a:buNone/>
                      </a:pPr>
                      <a:r>
                        <a:rPr lang="tr-TR" sz="1800"/>
                        <a:t>Bayt tabanlı çalışır</a:t>
                      </a:r>
                      <a:endParaRPr/>
                    </a:p>
                  </a:txBody>
                  <a:tcPr marT="45275" marB="45275" marR="90525" marL="90525" anchor="ctr"/>
                </a:tc>
                <a:tc>
                  <a:txBody>
                    <a:bodyPr/>
                    <a:lstStyle/>
                    <a:p>
                      <a:pPr indent="0" lvl="0" marL="0" marR="0" rtl="0" algn="l">
                        <a:spcBef>
                          <a:spcPts val="0"/>
                        </a:spcBef>
                        <a:spcAft>
                          <a:spcPts val="0"/>
                        </a:spcAft>
                        <a:buNone/>
                      </a:pPr>
                      <a:r>
                        <a:rPr lang="tr-TR" sz="1800"/>
                        <a:t>Karakter değil, bayt bazında iş yapar.</a:t>
                      </a:r>
                      <a:endParaRPr/>
                    </a:p>
                  </a:txBody>
                  <a:tcPr marT="45275" marB="45275" marR="90525" marL="90525" anchor="ctr"/>
                </a:tc>
              </a:tr>
              <a:tr h="398350">
                <a:tc>
                  <a:txBody>
                    <a:bodyPr/>
                    <a:lstStyle/>
                    <a:p>
                      <a:pPr indent="0" lvl="0" marL="0" marR="0" rtl="0" algn="l">
                        <a:spcBef>
                          <a:spcPts val="0"/>
                        </a:spcBef>
                        <a:spcAft>
                          <a:spcPts val="0"/>
                        </a:spcAft>
                        <a:buNone/>
                      </a:pPr>
                      <a:r>
                        <a:rPr lang="tr-TR" sz="1800"/>
                        <a:t>unread() metodu vardır</a:t>
                      </a:r>
                      <a:endParaRPr/>
                    </a:p>
                  </a:txBody>
                  <a:tcPr marT="45275" marB="45275" marR="90525" marL="90525" anchor="ctr"/>
                </a:tc>
                <a:tc>
                  <a:txBody>
                    <a:bodyPr/>
                    <a:lstStyle/>
                    <a:p>
                      <a:pPr indent="0" lvl="0" marL="0" marR="0" rtl="0" algn="l">
                        <a:spcBef>
                          <a:spcPts val="0"/>
                        </a:spcBef>
                        <a:spcAft>
                          <a:spcPts val="0"/>
                        </a:spcAft>
                        <a:buNone/>
                      </a:pPr>
                      <a:r>
                        <a:rPr lang="tr-TR" sz="1800"/>
                        <a:t>Bir veya birden fazla baytı geri itebilir.</a:t>
                      </a:r>
                      <a:endParaRPr/>
                    </a:p>
                  </a:txBody>
                  <a:tcPr marT="45275" marB="45275" marR="90525" marL="90525" anchor="ctr"/>
                </a:tc>
              </a:tr>
              <a:tr h="398350">
                <a:tc>
                  <a:txBody>
                    <a:bodyPr/>
                    <a:lstStyle/>
                    <a:p>
                      <a:pPr indent="0" lvl="0" marL="0" marR="0" rtl="0" algn="l">
                        <a:spcBef>
                          <a:spcPts val="0"/>
                        </a:spcBef>
                        <a:spcAft>
                          <a:spcPts val="0"/>
                        </a:spcAft>
                        <a:buNone/>
                      </a:pPr>
                      <a:r>
                        <a:rPr lang="tr-TR" sz="1800"/>
                        <a:t>lookahead sağlar</a:t>
                      </a:r>
                      <a:endParaRPr/>
                    </a:p>
                  </a:txBody>
                  <a:tcPr marT="45275" marB="45275" marR="90525" marL="90525" anchor="ctr"/>
                </a:tc>
                <a:tc>
                  <a:txBody>
                    <a:bodyPr/>
                    <a:lstStyle/>
                    <a:p>
                      <a:pPr indent="0" lvl="0" marL="0" marR="0" rtl="0" algn="l">
                        <a:spcBef>
                          <a:spcPts val="0"/>
                        </a:spcBef>
                        <a:spcAft>
                          <a:spcPts val="0"/>
                        </a:spcAft>
                        <a:buNone/>
                      </a:pPr>
                      <a:r>
                        <a:rPr lang="tr-TR" sz="1800"/>
                        <a:t>Sonraki veriye bakıp karar vermeni sağlar.</a:t>
                      </a:r>
                      <a:endParaRPr/>
                    </a:p>
                  </a:txBody>
                  <a:tcPr marT="45275" marB="45275" marR="90525" marL="90525" anchor="ctr"/>
                </a:tc>
              </a:tr>
              <a:tr h="398350">
                <a:tc>
                  <a:txBody>
                    <a:bodyPr/>
                    <a:lstStyle/>
                    <a:p>
                      <a:pPr indent="0" lvl="0" marL="0" marR="0" rtl="0" algn="l">
                        <a:spcBef>
                          <a:spcPts val="0"/>
                        </a:spcBef>
                        <a:spcAft>
                          <a:spcPts val="0"/>
                        </a:spcAft>
                        <a:buNone/>
                      </a:pPr>
                      <a:r>
                        <a:rPr lang="tr-TR" sz="1800"/>
                        <a:t>Okuma-tabanlıdır</a:t>
                      </a:r>
                      <a:endParaRPr/>
                    </a:p>
                  </a:txBody>
                  <a:tcPr marT="45275" marB="45275" marR="90525" marL="90525" anchor="ctr"/>
                </a:tc>
                <a:tc>
                  <a:txBody>
                    <a:bodyPr/>
                    <a:lstStyle/>
                    <a:p>
                      <a:pPr indent="0" lvl="0" marL="0" marR="0" rtl="0" algn="l">
                        <a:spcBef>
                          <a:spcPts val="0"/>
                        </a:spcBef>
                        <a:spcAft>
                          <a:spcPts val="0"/>
                        </a:spcAft>
                        <a:buNone/>
                      </a:pPr>
                      <a:r>
                        <a:rPr lang="tr-TR" sz="1800"/>
                        <a:t>Veriyi geri itip akışı tekrar yönlendirebilirsin.</a:t>
                      </a:r>
                      <a:endParaRPr/>
                    </a:p>
                  </a:txBody>
                  <a:tcPr marT="45275" marB="45275" marR="90525" marL="90525" anchor="ctr"/>
                </a:tc>
              </a:tr>
              <a:tr h="669975">
                <a:tc>
                  <a:txBody>
                    <a:bodyPr/>
                    <a:lstStyle/>
                    <a:p>
                      <a:pPr indent="0" lvl="0" marL="0" marR="0" rtl="0" algn="l">
                        <a:spcBef>
                          <a:spcPts val="0"/>
                        </a:spcBef>
                        <a:spcAft>
                          <a:spcPts val="0"/>
                        </a:spcAft>
                        <a:buNone/>
                      </a:pPr>
                      <a:r>
                        <a:rPr lang="tr-TR" sz="1800"/>
                        <a:t>Buffer büyüklüğü ayarlanabilir</a:t>
                      </a:r>
                      <a:endParaRPr/>
                    </a:p>
                  </a:txBody>
                  <a:tcPr marT="45275" marB="45275" marR="90525" marL="90525" anchor="ctr"/>
                </a:tc>
                <a:tc>
                  <a:txBody>
                    <a:bodyPr/>
                    <a:lstStyle/>
                    <a:p>
                      <a:pPr indent="0" lvl="0" marL="0" marR="0" rtl="0" algn="l">
                        <a:spcBef>
                          <a:spcPts val="0"/>
                        </a:spcBef>
                        <a:spcAft>
                          <a:spcPts val="0"/>
                        </a:spcAft>
                        <a:buNone/>
                      </a:pPr>
                      <a:r>
                        <a:rPr lang="tr-TR" sz="1800"/>
                        <a:t>İstersen birden fazla bayt pushback yapabilirsin. (varsayılan 1 bayt)</a:t>
                      </a:r>
                      <a:endParaRPr/>
                    </a:p>
                  </a:txBody>
                  <a:tcPr marT="45275" marB="45275" marR="90525" marL="90525" anchor="ct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Bayt Tabanlı Giriş: </a:t>
            </a:r>
            <a:r>
              <a:rPr b="1" lang="tr-TR"/>
              <a:t>InputStream</a:t>
            </a:r>
            <a:endParaRPr/>
          </a:p>
        </p:txBody>
      </p:sp>
      <p:sp>
        <p:nvSpPr>
          <p:cNvPr id="100" name="Google Shape;100;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InputStream, Java'da bayt tabanlı veri girişi için kullanılan soyut (abstract) bir sınıftır.</a:t>
            </a:r>
            <a:endParaRPr/>
          </a:p>
          <a:p>
            <a:pPr indent="-228600" lvl="0" marL="228600" rtl="0" algn="l">
              <a:lnSpc>
                <a:spcPct val="90000"/>
              </a:lnSpc>
              <a:spcBef>
                <a:spcPts val="1000"/>
              </a:spcBef>
              <a:spcAft>
                <a:spcPts val="0"/>
              </a:spcAft>
              <a:buClr>
                <a:schemeClr val="dk1"/>
              </a:buClr>
              <a:buSzPts val="2800"/>
              <a:buChar char="•"/>
            </a:pPr>
            <a:r>
              <a:rPr lang="tr-TR"/>
              <a:t>Dosyalar, ağ bağlantıları, hafıza blokları, klavye girişi vb.</a:t>
            </a:r>
            <a:endParaRPr/>
          </a:p>
          <a:p>
            <a:pPr indent="-228600" lvl="0" marL="228600" rtl="0" algn="l">
              <a:lnSpc>
                <a:spcPct val="90000"/>
              </a:lnSpc>
              <a:spcBef>
                <a:spcPts val="1000"/>
              </a:spcBef>
              <a:spcAft>
                <a:spcPts val="0"/>
              </a:spcAft>
              <a:buClr>
                <a:schemeClr val="dk1"/>
              </a:buClr>
              <a:buSzPts val="2800"/>
              <a:buChar char="•"/>
            </a:pPr>
            <a:r>
              <a:rPr lang="tr-TR"/>
              <a:t>Bayt dizileri (byte[]) üzerinde çalışır.</a:t>
            </a:r>
            <a:endParaRPr/>
          </a:p>
          <a:p>
            <a:pPr indent="-228600" lvl="0" marL="228600" rtl="0" algn="l">
              <a:lnSpc>
                <a:spcPct val="90000"/>
              </a:lnSpc>
              <a:spcBef>
                <a:spcPts val="1000"/>
              </a:spcBef>
              <a:spcAft>
                <a:spcPts val="0"/>
              </a:spcAft>
              <a:buClr>
                <a:schemeClr val="dk1"/>
              </a:buClr>
              <a:buSzPts val="2800"/>
              <a:buChar char="•"/>
            </a:pPr>
            <a:r>
              <a:rPr lang="tr-TR"/>
              <a:t>Veriyi birer </a:t>
            </a:r>
            <a:r>
              <a:rPr b="1" lang="tr-TR"/>
              <a:t>bayt</a:t>
            </a:r>
            <a:r>
              <a:rPr lang="tr-TR"/>
              <a:t> (veya bayt blokları) şeklinde okur.</a:t>
            </a:r>
            <a:endParaRPr/>
          </a:p>
          <a:p>
            <a:pPr indent="-228600" lvl="0" marL="228600" rtl="0" algn="l">
              <a:lnSpc>
                <a:spcPct val="90000"/>
              </a:lnSpc>
              <a:spcBef>
                <a:spcPts val="1000"/>
              </a:spcBef>
              <a:spcAft>
                <a:spcPts val="0"/>
              </a:spcAft>
              <a:buClr>
                <a:schemeClr val="dk1"/>
              </a:buClr>
              <a:buSzPts val="2800"/>
              <a:buChar char="•"/>
            </a:pPr>
            <a:r>
              <a:rPr b="1" lang="tr-TR"/>
              <a:t>Abstract</a:t>
            </a:r>
            <a:r>
              <a:rPr lang="tr-TR"/>
              <a:t> olduğu için doğrudan kullanılamaz.</a:t>
            </a:r>
            <a:endParaRPr/>
          </a:p>
          <a:p>
            <a:pPr indent="-228600" lvl="0" marL="228600" rtl="0" algn="l">
              <a:lnSpc>
                <a:spcPct val="90000"/>
              </a:lnSpc>
              <a:spcBef>
                <a:spcPts val="1000"/>
              </a:spcBef>
              <a:spcAft>
                <a:spcPts val="0"/>
              </a:spcAft>
              <a:buClr>
                <a:schemeClr val="dk1"/>
              </a:buClr>
              <a:buSzPts val="2800"/>
              <a:buChar char="•"/>
            </a:pPr>
            <a:r>
              <a:rPr lang="tr-TR"/>
              <a:t>Gerçek kullanımda bir alt sınıf </a:t>
            </a:r>
            <a:r>
              <a:rPr b="1" lang="tr-TR"/>
              <a:t>(FileInputStream, BufferedInputStream, ByteArrayInputStream vb.) </a:t>
            </a:r>
            <a:r>
              <a:rPr lang="tr-TR"/>
              <a:t>üzerinden nesne yaratılır.</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4" name="Shape 314"/>
        <p:cNvGrpSpPr/>
        <p:nvPr/>
      </p:nvGrpSpPr>
      <p:grpSpPr>
        <a:xfrm>
          <a:off x="0" y="0"/>
          <a:ext cx="0" cy="0"/>
          <a:chOff x="0" y="0"/>
          <a:chExt cx="0" cy="0"/>
        </a:xfrm>
      </p:grpSpPr>
      <p:sp>
        <p:nvSpPr>
          <p:cNvPr id="315" name="Google Shape;315;p42"/>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16" name="Google Shape;316;p42"/>
          <p:cNvSpPr txBox="1"/>
          <p:nvPr>
            <p:ph type="title"/>
          </p:nvPr>
        </p:nvSpPr>
        <p:spPr>
          <a:xfrm>
            <a:off x="1113810" y="2960716"/>
            <a:ext cx="4036334" cy="23876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000"/>
              <a:buFont typeface="Play"/>
              <a:buNone/>
            </a:pPr>
            <a:r>
              <a:rPr lang="tr-TR" sz="3000">
                <a:solidFill>
                  <a:schemeClr val="dk1"/>
                </a:solidFill>
                <a:latin typeface="Play"/>
                <a:ea typeface="Play"/>
                <a:cs typeface="Play"/>
                <a:sym typeface="Play"/>
              </a:rPr>
              <a:t>PushbackInputStream Avantajları</a:t>
            </a:r>
            <a:endParaRPr/>
          </a:p>
        </p:txBody>
      </p:sp>
      <p:grpSp>
        <p:nvGrpSpPr>
          <p:cNvPr id="317" name="Google Shape;317;p42"/>
          <p:cNvGrpSpPr/>
          <p:nvPr/>
        </p:nvGrpSpPr>
        <p:grpSpPr>
          <a:xfrm>
            <a:off x="0" y="2984992"/>
            <a:ext cx="731521" cy="673460"/>
            <a:chOff x="3940602" y="308034"/>
            <a:chExt cx="2116791" cy="3428999"/>
          </a:xfrm>
        </p:grpSpPr>
        <p:sp>
          <p:nvSpPr>
            <p:cNvPr id="318" name="Google Shape;318;p42"/>
            <p:cNvSpPr/>
            <p:nvPr/>
          </p:nvSpPr>
          <p:spPr>
            <a:xfrm>
              <a:off x="3940602"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19" name="Google Shape;319;p42"/>
            <p:cNvSpPr/>
            <p:nvPr/>
          </p:nvSpPr>
          <p:spPr>
            <a:xfrm>
              <a:off x="4715626"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0" name="Google Shape;320;p42"/>
            <p:cNvSpPr/>
            <p:nvPr/>
          </p:nvSpPr>
          <p:spPr>
            <a:xfrm>
              <a:off x="5490650"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21" name="Google Shape;321;p42"/>
          <p:cNvSpPr/>
          <p:nvPr/>
        </p:nvSpPr>
        <p:spPr>
          <a:xfrm flipH="1">
            <a:off x="10697670" y="0"/>
            <a:ext cx="1494330" cy="68580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2" name="Google Shape;322;p42"/>
          <p:cNvSpPr/>
          <p:nvPr/>
        </p:nvSpPr>
        <p:spPr>
          <a:xfrm>
            <a:off x="5685810" y="391886"/>
            <a:ext cx="6009366" cy="6017078"/>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aphicFrame>
        <p:nvGraphicFramePr>
          <p:cNvPr id="323" name="Google Shape;323;p42"/>
          <p:cNvGraphicFramePr/>
          <p:nvPr/>
        </p:nvGraphicFramePr>
        <p:xfrm>
          <a:off x="5922492" y="1343919"/>
          <a:ext cx="3000000" cy="3000000"/>
        </p:xfrm>
        <a:graphic>
          <a:graphicData uri="http://schemas.openxmlformats.org/drawingml/2006/table">
            <a:tbl>
              <a:tblPr>
                <a:solidFill>
                  <a:schemeClr val="lt1"/>
                </a:solidFill>
                <a:tableStyleId>{507D9498-81B4-442F-9727-0BBD0B09CF55}</a:tableStyleId>
              </a:tblPr>
              <a:tblGrid>
                <a:gridCol w="1697325"/>
                <a:gridCol w="3838675"/>
              </a:tblGrid>
              <a:tr h="516650">
                <a:tc>
                  <a:txBody>
                    <a:bodyPr/>
                    <a:lstStyle/>
                    <a:p>
                      <a:pPr indent="0" lvl="0" marL="0" marR="0" rtl="0" algn="l">
                        <a:spcBef>
                          <a:spcPts val="0"/>
                        </a:spcBef>
                        <a:spcAft>
                          <a:spcPts val="0"/>
                        </a:spcAft>
                        <a:buNone/>
                      </a:pPr>
                      <a:r>
                        <a:rPr lang="tr-TR" sz="1700" cap="none">
                          <a:solidFill>
                            <a:schemeClr val="dk1"/>
                          </a:solidFill>
                        </a:rPr>
                        <a:t>Avantaj</a:t>
                      </a:r>
                      <a:endParaRPr/>
                    </a:p>
                  </a:txBody>
                  <a:tcPr marT="109150" marB="109150" marR="109150" marL="141900"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rgbClr val="7F7F7F"/>
                      </a:solidFill>
                      <a:prstDash val="solid"/>
                      <a:round/>
                      <a:headEnd len="sm" w="sm" type="none"/>
                      <a:tailEnd len="sm" w="sm" type="none"/>
                    </a:lnB>
                  </a:tcPr>
                </a:tc>
                <a:tc>
                  <a:txBody>
                    <a:bodyPr/>
                    <a:lstStyle/>
                    <a:p>
                      <a:pPr indent="0" lvl="0" marL="0" marR="0" rtl="0" algn="l">
                        <a:spcBef>
                          <a:spcPts val="0"/>
                        </a:spcBef>
                        <a:spcAft>
                          <a:spcPts val="0"/>
                        </a:spcAft>
                        <a:buNone/>
                      </a:pPr>
                      <a:r>
                        <a:rPr lang="tr-TR" sz="1700" cap="none">
                          <a:solidFill>
                            <a:schemeClr val="dk1"/>
                          </a:solidFill>
                        </a:rPr>
                        <a:t>Açıklama</a:t>
                      </a:r>
                      <a:endParaRPr/>
                    </a:p>
                  </a:txBody>
                  <a:tcPr marT="109150" marB="109150" marR="109150" marL="141900"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rgbClr val="7F7F7F"/>
                      </a:solidFill>
                      <a:prstDash val="solid"/>
                      <a:round/>
                      <a:headEnd len="sm" w="sm" type="none"/>
                      <a:tailEnd len="sm" w="sm" type="none"/>
                    </a:lnB>
                  </a:tcPr>
                </a:tc>
              </a:tr>
              <a:tr h="1026025">
                <a:tc>
                  <a:txBody>
                    <a:bodyPr/>
                    <a:lstStyle/>
                    <a:p>
                      <a:pPr indent="0" lvl="0" marL="0" marR="0" rtl="0" algn="l">
                        <a:spcBef>
                          <a:spcPts val="0"/>
                        </a:spcBef>
                        <a:spcAft>
                          <a:spcPts val="0"/>
                        </a:spcAft>
                        <a:buNone/>
                      </a:pPr>
                      <a:r>
                        <a:rPr lang="tr-TR" sz="1700" cap="none">
                          <a:solidFill>
                            <a:schemeClr val="dk1"/>
                          </a:solidFill>
                        </a:rPr>
                        <a:t>Esneklik</a:t>
                      </a:r>
                      <a:endParaRPr/>
                    </a:p>
                  </a:txBody>
                  <a:tcPr marT="109150" marB="109150" marR="109150" marL="141900"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9525">
                      <a:solidFill>
                        <a:srgbClr val="7F7F7F"/>
                      </a:solidFill>
                      <a:prstDash val="solid"/>
                      <a:round/>
                      <a:headEnd len="sm" w="sm" type="none"/>
                      <a:tailEnd len="sm" w="sm" type="none"/>
                    </a:lnT>
                    <a:lnB cap="flat" cmpd="sng" w="9525">
                      <a:solidFill>
                        <a:srgbClr val="7F7F7F"/>
                      </a:solidFill>
                      <a:prstDash val="solid"/>
                      <a:round/>
                      <a:headEnd len="sm" w="sm" type="none"/>
                      <a:tailEnd len="sm" w="sm" type="none"/>
                    </a:lnB>
                  </a:tcPr>
                </a:tc>
                <a:tc>
                  <a:txBody>
                    <a:bodyPr/>
                    <a:lstStyle/>
                    <a:p>
                      <a:pPr indent="0" lvl="0" marL="0" marR="0" rtl="0" algn="l">
                        <a:spcBef>
                          <a:spcPts val="0"/>
                        </a:spcBef>
                        <a:spcAft>
                          <a:spcPts val="0"/>
                        </a:spcAft>
                        <a:buNone/>
                      </a:pPr>
                      <a:r>
                        <a:rPr lang="tr-TR" sz="1700" cap="none">
                          <a:solidFill>
                            <a:schemeClr val="dk1"/>
                          </a:solidFill>
                        </a:rPr>
                        <a:t>Akışı (flow) kontrol edebilirsin. Okuduğun veriyi beğenmezsen geri itebilirsin.</a:t>
                      </a:r>
                      <a:endParaRPr/>
                    </a:p>
                  </a:txBody>
                  <a:tcPr marT="109150" marB="109150" marR="109150" marL="141900"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rgbClr val="7F7F7F"/>
                      </a:solidFill>
                      <a:prstDash val="solid"/>
                      <a:round/>
                      <a:headEnd len="sm" w="sm" type="none"/>
                      <a:tailEnd len="sm" w="sm" type="none"/>
                    </a:lnT>
                    <a:lnB cap="flat" cmpd="sng" w="9525">
                      <a:solidFill>
                        <a:srgbClr val="7F7F7F"/>
                      </a:solidFill>
                      <a:prstDash val="solid"/>
                      <a:round/>
                      <a:headEnd len="sm" w="sm" type="none"/>
                      <a:tailEnd len="sm" w="sm" type="none"/>
                    </a:lnB>
                  </a:tcPr>
                </a:tc>
              </a:tr>
              <a:tr h="771350">
                <a:tc>
                  <a:txBody>
                    <a:bodyPr/>
                    <a:lstStyle/>
                    <a:p>
                      <a:pPr indent="0" lvl="0" marL="0" marR="0" rtl="0" algn="l">
                        <a:spcBef>
                          <a:spcPts val="0"/>
                        </a:spcBef>
                        <a:spcAft>
                          <a:spcPts val="0"/>
                        </a:spcAft>
                        <a:buNone/>
                      </a:pPr>
                      <a:r>
                        <a:rPr lang="tr-TR" sz="1700" cap="none">
                          <a:solidFill>
                            <a:schemeClr val="dk1"/>
                          </a:solidFill>
                        </a:rPr>
                        <a:t>Lookahead</a:t>
                      </a:r>
                      <a:endParaRPr/>
                    </a:p>
                  </a:txBody>
                  <a:tcPr marT="109150" marB="109150" marR="109150" marL="141900"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9525">
                      <a:solidFill>
                        <a:srgbClr val="7F7F7F"/>
                      </a:solidFill>
                      <a:prstDash val="solid"/>
                      <a:round/>
                      <a:headEnd len="sm" w="sm" type="none"/>
                      <a:tailEnd len="sm" w="sm" type="none"/>
                    </a:lnT>
                    <a:lnB cap="flat" cmpd="sng" w="9525">
                      <a:solidFill>
                        <a:srgbClr val="7F7F7F"/>
                      </a:solidFill>
                      <a:prstDash val="solid"/>
                      <a:round/>
                      <a:headEnd len="sm" w="sm" type="none"/>
                      <a:tailEnd len="sm" w="sm" type="none"/>
                    </a:lnB>
                  </a:tcPr>
                </a:tc>
                <a:tc>
                  <a:txBody>
                    <a:bodyPr/>
                    <a:lstStyle/>
                    <a:p>
                      <a:pPr indent="0" lvl="0" marL="0" marR="0" rtl="0" algn="l">
                        <a:spcBef>
                          <a:spcPts val="0"/>
                        </a:spcBef>
                        <a:spcAft>
                          <a:spcPts val="0"/>
                        </a:spcAft>
                        <a:buNone/>
                      </a:pPr>
                      <a:r>
                        <a:rPr lang="tr-TR" sz="1700" cap="none">
                          <a:solidFill>
                            <a:schemeClr val="dk1"/>
                          </a:solidFill>
                        </a:rPr>
                        <a:t>Gelecek veri hakkında fikir sahibi olabilirsin.</a:t>
                      </a:r>
                      <a:endParaRPr/>
                    </a:p>
                  </a:txBody>
                  <a:tcPr marT="109150" marB="109150" marR="109150" marL="141900"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rgbClr val="7F7F7F"/>
                      </a:solidFill>
                      <a:prstDash val="solid"/>
                      <a:round/>
                      <a:headEnd len="sm" w="sm" type="none"/>
                      <a:tailEnd len="sm" w="sm" type="none"/>
                    </a:lnT>
                    <a:lnB cap="flat" cmpd="sng" w="9525">
                      <a:solidFill>
                        <a:srgbClr val="7F7F7F"/>
                      </a:solidFill>
                      <a:prstDash val="solid"/>
                      <a:round/>
                      <a:headEnd len="sm" w="sm" type="none"/>
                      <a:tailEnd len="sm" w="sm" type="none"/>
                    </a:lnB>
                  </a:tcPr>
                </a:tc>
              </a:tr>
              <a:tr h="1026025">
                <a:tc>
                  <a:txBody>
                    <a:bodyPr/>
                    <a:lstStyle/>
                    <a:p>
                      <a:pPr indent="0" lvl="0" marL="0" marR="0" rtl="0" algn="l">
                        <a:spcBef>
                          <a:spcPts val="0"/>
                        </a:spcBef>
                        <a:spcAft>
                          <a:spcPts val="0"/>
                        </a:spcAft>
                        <a:buNone/>
                      </a:pPr>
                      <a:r>
                        <a:rPr lang="tr-TR" sz="1700" cap="none">
                          <a:solidFill>
                            <a:schemeClr val="dk1"/>
                          </a:solidFill>
                        </a:rPr>
                        <a:t>Parser yazımı</a:t>
                      </a:r>
                      <a:endParaRPr/>
                    </a:p>
                  </a:txBody>
                  <a:tcPr marT="109150" marB="109150" marR="109150" marL="141900"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9525">
                      <a:solidFill>
                        <a:srgbClr val="7F7F7F"/>
                      </a:solidFill>
                      <a:prstDash val="solid"/>
                      <a:round/>
                      <a:headEnd len="sm" w="sm" type="none"/>
                      <a:tailEnd len="sm" w="sm" type="none"/>
                    </a:lnT>
                    <a:lnB cap="flat" cmpd="sng" w="9525">
                      <a:solidFill>
                        <a:srgbClr val="7F7F7F"/>
                      </a:solidFill>
                      <a:prstDash val="solid"/>
                      <a:round/>
                      <a:headEnd len="sm" w="sm" type="none"/>
                      <a:tailEnd len="sm" w="sm" type="none"/>
                    </a:lnB>
                  </a:tcPr>
                </a:tc>
                <a:tc>
                  <a:txBody>
                    <a:bodyPr/>
                    <a:lstStyle/>
                    <a:p>
                      <a:pPr indent="0" lvl="0" marL="0" marR="0" rtl="0" algn="l">
                        <a:spcBef>
                          <a:spcPts val="0"/>
                        </a:spcBef>
                        <a:spcAft>
                          <a:spcPts val="0"/>
                        </a:spcAft>
                        <a:buNone/>
                      </a:pPr>
                      <a:r>
                        <a:rPr lang="tr-TR" sz="1700" cap="none">
                          <a:solidFill>
                            <a:schemeClr val="dk1"/>
                          </a:solidFill>
                        </a:rPr>
                        <a:t>Örneğin bir JSON dosyasını okurken karaktere göre farklı davranış sergilemek için kullanılır.</a:t>
                      </a:r>
                      <a:endParaRPr/>
                    </a:p>
                  </a:txBody>
                  <a:tcPr marT="109150" marB="109150" marR="109150" marL="141900"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rgbClr val="7F7F7F"/>
                      </a:solidFill>
                      <a:prstDash val="solid"/>
                      <a:round/>
                      <a:headEnd len="sm" w="sm" type="none"/>
                      <a:tailEnd len="sm" w="sm" type="none"/>
                    </a:lnT>
                    <a:lnB cap="flat" cmpd="sng" w="9525">
                      <a:solidFill>
                        <a:srgbClr val="7F7F7F"/>
                      </a:solidFill>
                      <a:prstDash val="solid"/>
                      <a:round/>
                      <a:headEnd len="sm" w="sm" type="none"/>
                      <a:tailEnd len="sm" w="sm" type="none"/>
                    </a:lnB>
                  </a:tcPr>
                </a:tc>
              </a:tr>
              <a:tr h="771350">
                <a:tc>
                  <a:txBody>
                    <a:bodyPr/>
                    <a:lstStyle/>
                    <a:p>
                      <a:pPr indent="0" lvl="0" marL="0" marR="0" rtl="0" algn="l">
                        <a:spcBef>
                          <a:spcPts val="0"/>
                        </a:spcBef>
                        <a:spcAft>
                          <a:spcPts val="0"/>
                        </a:spcAft>
                        <a:buNone/>
                      </a:pPr>
                      <a:r>
                        <a:rPr lang="tr-TR" sz="1700" cap="none">
                          <a:solidFill>
                            <a:schemeClr val="dk1"/>
                          </a:solidFill>
                        </a:rPr>
                        <a:t>Hafiflik</a:t>
                      </a:r>
                      <a:endParaRPr/>
                    </a:p>
                  </a:txBody>
                  <a:tcPr marT="109150" marB="109150" marR="109150" marL="141900"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9525">
                      <a:solidFill>
                        <a:srgbClr val="7F7F7F"/>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tr-TR" sz="1700" cap="none">
                          <a:solidFill>
                            <a:schemeClr val="dk1"/>
                          </a:solidFill>
                        </a:rPr>
                        <a:t>Büyük yapılar kullanmadan küçük buffer üzerinden çalışır.</a:t>
                      </a:r>
                      <a:endParaRPr/>
                    </a:p>
                  </a:txBody>
                  <a:tcPr marT="109150" marB="109150" marR="109150" marL="141900"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rgbClr val="7F7F7F"/>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7" name="Shape 327"/>
        <p:cNvGrpSpPr/>
        <p:nvPr/>
      </p:nvGrpSpPr>
      <p:grpSpPr>
        <a:xfrm>
          <a:off x="0" y="0"/>
          <a:ext cx="0" cy="0"/>
          <a:chOff x="0" y="0"/>
          <a:chExt cx="0" cy="0"/>
        </a:xfrm>
      </p:grpSpPr>
      <p:sp>
        <p:nvSpPr>
          <p:cNvPr id="328" name="Google Shape;328;p43"/>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9" name="Google Shape;329;p43"/>
          <p:cNvSpPr txBox="1"/>
          <p:nvPr>
            <p:ph type="title"/>
          </p:nvPr>
        </p:nvSpPr>
        <p:spPr>
          <a:xfrm>
            <a:off x="808638" y="386930"/>
            <a:ext cx="9236700" cy="118895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800"/>
              <a:buFont typeface="Play"/>
              <a:buNone/>
            </a:pPr>
            <a:r>
              <a:rPr lang="tr-TR" sz="3800"/>
              <a:t>PushbackInputStream Kullanım Senaryoları</a:t>
            </a:r>
            <a:endParaRPr/>
          </a:p>
        </p:txBody>
      </p:sp>
      <p:grpSp>
        <p:nvGrpSpPr>
          <p:cNvPr id="330" name="Google Shape;330;p43"/>
          <p:cNvGrpSpPr/>
          <p:nvPr/>
        </p:nvGrpSpPr>
        <p:grpSpPr>
          <a:xfrm>
            <a:off x="-2" y="1998368"/>
            <a:ext cx="11695083" cy="782176"/>
            <a:chOff x="-2" y="1998368"/>
            <a:chExt cx="11695083" cy="782176"/>
          </a:xfrm>
        </p:grpSpPr>
        <p:sp>
          <p:nvSpPr>
            <p:cNvPr id="331" name="Google Shape;331;p43"/>
            <p:cNvSpPr/>
            <p:nvPr/>
          </p:nvSpPr>
          <p:spPr>
            <a:xfrm rot="5400000">
              <a:off x="11228040" y="2313027"/>
              <a:ext cx="781700" cy="15238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2" name="Google Shape;332;p43"/>
            <p:cNvSpPr/>
            <p:nvPr/>
          </p:nvSpPr>
          <p:spPr>
            <a:xfrm rot="10800000">
              <a:off x="-2" y="1998845"/>
              <a:ext cx="11454595" cy="7816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33" name="Google Shape;333;p43"/>
          <p:cNvSpPr/>
          <p:nvPr/>
        </p:nvSpPr>
        <p:spPr>
          <a:xfrm>
            <a:off x="0" y="2203079"/>
            <a:ext cx="11383362" cy="4147845"/>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4" name="Google Shape;334;p43"/>
          <p:cNvSpPr txBox="1"/>
          <p:nvPr>
            <p:ph idx="1" type="body"/>
          </p:nvPr>
        </p:nvSpPr>
        <p:spPr>
          <a:xfrm>
            <a:off x="793660" y="2599509"/>
            <a:ext cx="10143668" cy="3435531"/>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400"/>
              <a:buChar char="•"/>
            </a:pPr>
            <a:r>
              <a:rPr lang="tr-TR" sz="2400"/>
              <a:t>Parser yazımı (örneğin XML, JSON, CSV dosya ayrıştırıcıları)</a:t>
            </a:r>
            <a:endParaRPr/>
          </a:p>
          <a:p>
            <a:pPr indent="-228600" lvl="0" marL="228600" rtl="0" algn="l">
              <a:lnSpc>
                <a:spcPct val="90000"/>
              </a:lnSpc>
              <a:spcBef>
                <a:spcPts val="1000"/>
              </a:spcBef>
              <a:spcAft>
                <a:spcPts val="0"/>
              </a:spcAft>
              <a:buClr>
                <a:schemeClr val="dk1"/>
              </a:buClr>
              <a:buSzPts val="2400"/>
              <a:buChar char="•"/>
            </a:pPr>
            <a:r>
              <a:rPr lang="tr-TR" sz="2400"/>
              <a:t>Protokol çözümleyiciler (ağ protokollerinde gelen veri akışı analizi)</a:t>
            </a:r>
            <a:endParaRPr/>
          </a:p>
          <a:p>
            <a:pPr indent="-228600" lvl="0" marL="228600" rtl="0" algn="l">
              <a:lnSpc>
                <a:spcPct val="90000"/>
              </a:lnSpc>
              <a:spcBef>
                <a:spcPts val="1000"/>
              </a:spcBef>
              <a:spcAft>
                <a:spcPts val="0"/>
              </a:spcAft>
              <a:buClr>
                <a:schemeClr val="dk1"/>
              </a:buClr>
              <a:buSzPts val="2400"/>
              <a:buChar char="•"/>
            </a:pPr>
            <a:r>
              <a:rPr lang="tr-TR" sz="2400"/>
              <a:t>Özel dosya formatı okuyucuları (kendi dosya formatını çözümlemek istediğinde)</a:t>
            </a:r>
            <a:endParaRPr/>
          </a:p>
          <a:p>
            <a:pPr indent="-228600" lvl="0" marL="228600" rtl="0" algn="l">
              <a:lnSpc>
                <a:spcPct val="90000"/>
              </a:lnSpc>
              <a:spcBef>
                <a:spcPts val="1000"/>
              </a:spcBef>
              <a:spcAft>
                <a:spcPts val="0"/>
              </a:spcAft>
              <a:buClr>
                <a:schemeClr val="dk1"/>
              </a:buClr>
              <a:buSzPts val="2400"/>
              <a:buChar char="•"/>
            </a:pPr>
            <a:r>
              <a:rPr lang="tr-TR" sz="2400"/>
              <a:t>Tokenizer (bir yazıyı kelimelere veya sembollere bölmek için ön okuma yapmak gerektiğinde)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t/>
            </a:r>
            <a:endParaRPr/>
          </a:p>
        </p:txBody>
      </p:sp>
      <p:sp>
        <p:nvSpPr>
          <p:cNvPr id="340" name="Google Shape;340;p4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fontScale="25000" lnSpcReduction="20000"/>
          </a:bodyPr>
          <a:lstStyle/>
          <a:p>
            <a:pPr indent="-228600" lvl="0" marL="228600" rtl="0" algn="l">
              <a:lnSpc>
                <a:spcPct val="90000"/>
              </a:lnSpc>
              <a:spcBef>
                <a:spcPts val="0"/>
              </a:spcBef>
              <a:spcAft>
                <a:spcPts val="0"/>
              </a:spcAft>
              <a:buClr>
                <a:schemeClr val="dk1"/>
              </a:buClr>
              <a:buSzPct val="100000"/>
              <a:buChar char="•"/>
            </a:pPr>
            <a:r>
              <a:rPr lang="tr-TR"/>
              <a:t>import java.io.IOException;</a:t>
            </a:r>
            <a:endParaRPr/>
          </a:p>
          <a:p>
            <a:pPr indent="-228600" lvl="0" marL="228600" rtl="0" algn="l">
              <a:lnSpc>
                <a:spcPct val="90000"/>
              </a:lnSpc>
              <a:spcBef>
                <a:spcPts val="1000"/>
              </a:spcBef>
              <a:spcAft>
                <a:spcPts val="0"/>
              </a:spcAft>
              <a:buClr>
                <a:schemeClr val="dk1"/>
              </a:buClr>
              <a:buSzPct val="100000"/>
              <a:buChar char="•"/>
            </a:pPr>
            <a:r>
              <a:rPr lang="tr-TR"/>
              <a:t>import java.io.PushbackReader;</a:t>
            </a:r>
            <a:endParaRPr/>
          </a:p>
          <a:p>
            <a:pPr indent="-228600" lvl="0" marL="228600" rtl="0" algn="l">
              <a:lnSpc>
                <a:spcPct val="90000"/>
              </a:lnSpc>
              <a:spcBef>
                <a:spcPts val="1000"/>
              </a:spcBef>
              <a:spcAft>
                <a:spcPts val="0"/>
              </a:spcAft>
              <a:buClr>
                <a:schemeClr val="dk1"/>
              </a:buClr>
              <a:buSzPct val="100000"/>
              <a:buChar char="•"/>
            </a:pPr>
            <a:r>
              <a:rPr lang="tr-TR"/>
              <a:t>import java.io.StringReader;</a:t>
            </a:r>
            <a:endParaRPr/>
          </a:p>
          <a:p>
            <a:pPr indent="-228600" lvl="0" marL="228600" rtl="0" algn="l">
              <a:lnSpc>
                <a:spcPct val="90000"/>
              </a:lnSpc>
              <a:spcBef>
                <a:spcPts val="1000"/>
              </a:spcBef>
              <a:spcAft>
                <a:spcPts val="0"/>
              </a:spcAft>
              <a:buClr>
                <a:schemeClr val="dk1"/>
              </a:buClr>
              <a:buSzPct val="100000"/>
              <a:buChar char="•"/>
            </a:pPr>
            <a:r>
              <a:rPr lang="tr-TR"/>
              <a:t>public class NoUnreadExample {</a:t>
            </a:r>
            <a:endParaRPr/>
          </a:p>
          <a:p>
            <a:pPr indent="-228600" lvl="0" marL="228600" rtl="0" algn="l">
              <a:lnSpc>
                <a:spcPct val="90000"/>
              </a:lnSpc>
              <a:spcBef>
                <a:spcPts val="1000"/>
              </a:spcBef>
              <a:spcAft>
                <a:spcPts val="0"/>
              </a:spcAft>
              <a:buClr>
                <a:schemeClr val="dk1"/>
              </a:buClr>
              <a:buSzPct val="100000"/>
              <a:buChar char="•"/>
            </a:pPr>
            <a:r>
              <a:rPr lang="tr-TR"/>
              <a:t>    public static void main(String[] args) {</a:t>
            </a:r>
            <a:endParaRPr/>
          </a:p>
          <a:p>
            <a:pPr indent="-228600" lvl="0" marL="228600" rtl="0" algn="l">
              <a:lnSpc>
                <a:spcPct val="90000"/>
              </a:lnSpc>
              <a:spcBef>
                <a:spcPts val="1000"/>
              </a:spcBef>
              <a:spcAft>
                <a:spcPts val="0"/>
              </a:spcAft>
              <a:buClr>
                <a:schemeClr val="dk1"/>
              </a:buClr>
              <a:buSzPct val="100000"/>
              <a:buChar char="•"/>
            </a:pPr>
            <a:r>
              <a:rPr lang="tr-TR"/>
              <a:t>        String code = "a=b";</a:t>
            </a:r>
            <a:endParaRPr/>
          </a:p>
          <a:p>
            <a:pPr indent="-228600" lvl="0" marL="228600" rtl="0" algn="l">
              <a:lnSpc>
                <a:spcPct val="90000"/>
              </a:lnSpc>
              <a:spcBef>
                <a:spcPts val="1000"/>
              </a:spcBef>
              <a:spcAft>
                <a:spcPts val="0"/>
              </a:spcAft>
              <a:buClr>
                <a:schemeClr val="dk1"/>
              </a:buClr>
              <a:buSzPct val="100000"/>
              <a:buChar char="•"/>
            </a:pPr>
            <a:r>
              <a:rPr lang="tr-TR"/>
              <a:t>        try (PushbackReader reader = new PushbackReader(new StringReader(code))) {</a:t>
            </a:r>
            <a:endParaRPr/>
          </a:p>
          <a:p>
            <a:pPr indent="-228600" lvl="0" marL="228600" rtl="0" algn="l">
              <a:lnSpc>
                <a:spcPct val="90000"/>
              </a:lnSpc>
              <a:spcBef>
                <a:spcPts val="1000"/>
              </a:spcBef>
              <a:spcAft>
                <a:spcPts val="0"/>
              </a:spcAft>
              <a:buClr>
                <a:schemeClr val="dk1"/>
              </a:buClr>
              <a:buSzPct val="100000"/>
              <a:buChar char="•"/>
            </a:pPr>
            <a:r>
              <a:rPr lang="tr-TR"/>
              <a:t>            int ch;</a:t>
            </a:r>
            <a:endParaRPr/>
          </a:p>
          <a:p>
            <a:pPr indent="-228600" lvl="0" marL="228600" rtl="0" algn="l">
              <a:lnSpc>
                <a:spcPct val="90000"/>
              </a:lnSpc>
              <a:spcBef>
                <a:spcPts val="1000"/>
              </a:spcBef>
              <a:spcAft>
                <a:spcPts val="0"/>
              </a:spcAft>
              <a:buClr>
                <a:schemeClr val="dk1"/>
              </a:buClr>
              <a:buSzPct val="100000"/>
              <a:buChar char="•"/>
            </a:pPr>
            <a:r>
              <a:rPr lang="tr-TR"/>
              <a:t>            while ((ch = reader.read()) != -1) {</a:t>
            </a:r>
            <a:endParaRPr/>
          </a:p>
          <a:p>
            <a:pPr indent="-228600" lvl="0" marL="228600" rtl="0" algn="l">
              <a:lnSpc>
                <a:spcPct val="90000"/>
              </a:lnSpc>
              <a:spcBef>
                <a:spcPts val="1000"/>
              </a:spcBef>
              <a:spcAft>
                <a:spcPts val="0"/>
              </a:spcAft>
              <a:buClr>
                <a:schemeClr val="dk1"/>
              </a:buClr>
              <a:buSzPct val="100000"/>
              <a:buChar char="•"/>
            </a:pPr>
            <a:r>
              <a:rPr lang="tr-TR"/>
              <a:t>                char c = (char) ch;</a:t>
            </a:r>
            <a:endParaRPr/>
          </a:p>
          <a:p>
            <a:pPr indent="-228600" lvl="0" marL="228600" rtl="0" algn="l">
              <a:lnSpc>
                <a:spcPct val="90000"/>
              </a:lnSpc>
              <a:spcBef>
                <a:spcPts val="1000"/>
              </a:spcBef>
              <a:spcAft>
                <a:spcPts val="0"/>
              </a:spcAft>
              <a:buClr>
                <a:schemeClr val="dk1"/>
              </a:buClr>
              <a:buSzPct val="100000"/>
              <a:buChar char="•"/>
            </a:pPr>
            <a:r>
              <a:rPr lang="tr-TR"/>
              <a:t>                if (c == '=') {</a:t>
            </a:r>
            <a:endParaRPr/>
          </a:p>
          <a:p>
            <a:pPr indent="-228600" lvl="0" marL="228600" rtl="0" algn="l">
              <a:lnSpc>
                <a:spcPct val="90000"/>
              </a:lnSpc>
              <a:spcBef>
                <a:spcPts val="1000"/>
              </a:spcBef>
              <a:spcAft>
                <a:spcPts val="0"/>
              </a:spcAft>
              <a:buClr>
                <a:schemeClr val="dk1"/>
              </a:buClr>
              <a:buSzPct val="100000"/>
              <a:buChar char="•"/>
            </a:pPr>
            <a:r>
              <a:rPr lang="tr-TR"/>
              <a:t>                    int nextChar = reader.read();</a:t>
            </a:r>
            <a:endParaRPr/>
          </a:p>
          <a:p>
            <a:pPr indent="-228600" lvl="0" marL="228600" rtl="0" algn="l">
              <a:lnSpc>
                <a:spcPct val="90000"/>
              </a:lnSpc>
              <a:spcBef>
                <a:spcPts val="1000"/>
              </a:spcBef>
              <a:spcAft>
                <a:spcPts val="0"/>
              </a:spcAft>
              <a:buClr>
                <a:schemeClr val="dk1"/>
              </a:buClr>
              <a:buSzPct val="100000"/>
              <a:buChar char="•"/>
            </a:pPr>
            <a:r>
              <a:rPr lang="tr-TR"/>
              <a:t>                    if (nextChar == '=') {</a:t>
            </a:r>
            <a:endParaRPr/>
          </a:p>
          <a:p>
            <a:pPr indent="-228600" lvl="0" marL="228600" rtl="0" algn="l">
              <a:lnSpc>
                <a:spcPct val="90000"/>
              </a:lnSpc>
              <a:spcBef>
                <a:spcPts val="1000"/>
              </a:spcBef>
              <a:spcAft>
                <a:spcPts val="0"/>
              </a:spcAft>
              <a:buClr>
                <a:schemeClr val="dk1"/>
              </a:buClr>
              <a:buSzPct val="100000"/>
              <a:buChar char="•"/>
            </a:pPr>
            <a:r>
              <a:rPr lang="tr-TR"/>
              <a:t>                        System.out.println("Bulundu: '==' (eşitlik)");</a:t>
            </a:r>
            <a:endParaRPr/>
          </a:p>
          <a:p>
            <a:pPr indent="-228600" lvl="0" marL="228600" rtl="0" algn="l">
              <a:lnSpc>
                <a:spcPct val="90000"/>
              </a:lnSpc>
              <a:spcBef>
                <a:spcPts val="1000"/>
              </a:spcBef>
              <a:spcAft>
                <a:spcPts val="0"/>
              </a:spcAft>
              <a:buClr>
                <a:schemeClr val="dk1"/>
              </a:buClr>
              <a:buSzPct val="100000"/>
              <a:buChar char="•"/>
            </a:pPr>
            <a:r>
              <a:rPr lang="tr-TR"/>
              <a:t>                    } else {</a:t>
            </a:r>
            <a:endParaRPr/>
          </a:p>
          <a:p>
            <a:pPr indent="-228600" lvl="0" marL="228600" rtl="0" algn="l">
              <a:lnSpc>
                <a:spcPct val="90000"/>
              </a:lnSpc>
              <a:spcBef>
                <a:spcPts val="1000"/>
              </a:spcBef>
              <a:spcAft>
                <a:spcPts val="0"/>
              </a:spcAft>
              <a:buClr>
                <a:schemeClr val="dk1"/>
              </a:buClr>
              <a:buSzPct val="100000"/>
              <a:buChar char="•"/>
            </a:pPr>
            <a:r>
              <a:rPr lang="tr-TR"/>
              <a:t>                        System.out.println("Bulundu: '=' (atama)");</a:t>
            </a:r>
            <a:endParaRPr/>
          </a:p>
          <a:p>
            <a:pPr indent="-228600" lvl="0" marL="228600" rtl="0" algn="l">
              <a:lnSpc>
                <a:spcPct val="90000"/>
              </a:lnSpc>
              <a:spcBef>
                <a:spcPts val="1000"/>
              </a:spcBef>
              <a:spcAft>
                <a:spcPts val="0"/>
              </a:spcAft>
              <a:buClr>
                <a:schemeClr val="dk1"/>
              </a:buClr>
              <a:buSzPct val="100000"/>
              <a:buChar char="•"/>
            </a:pPr>
            <a:r>
              <a:rPr lang="tr-TR"/>
              <a:t>                        // nextChar kontrol ettik ama GERİ İTMEDİK ❗</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                } else if (!Character.isWhitespace(c)) {</a:t>
            </a:r>
            <a:endParaRPr/>
          </a:p>
          <a:p>
            <a:pPr indent="-228600" lvl="0" marL="228600" rtl="0" algn="l">
              <a:lnSpc>
                <a:spcPct val="90000"/>
              </a:lnSpc>
              <a:spcBef>
                <a:spcPts val="1000"/>
              </a:spcBef>
              <a:spcAft>
                <a:spcPts val="0"/>
              </a:spcAft>
              <a:buClr>
                <a:schemeClr val="dk1"/>
              </a:buClr>
              <a:buSzPct val="100000"/>
              <a:buChar char="•"/>
            </a:pPr>
            <a:r>
              <a:rPr lang="tr-TR"/>
              <a:t>                    System.out.println("Karakter: " + c);</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        } catch (IOException e) {</a:t>
            </a:r>
            <a:endParaRPr/>
          </a:p>
          <a:p>
            <a:pPr indent="-228600" lvl="0" marL="228600" rtl="0" algn="l">
              <a:lnSpc>
                <a:spcPct val="90000"/>
              </a:lnSpc>
              <a:spcBef>
                <a:spcPts val="1000"/>
              </a:spcBef>
              <a:spcAft>
                <a:spcPts val="0"/>
              </a:spcAft>
              <a:buClr>
                <a:schemeClr val="dk1"/>
              </a:buClr>
              <a:buSzPct val="100000"/>
              <a:buChar char="•"/>
            </a:pPr>
            <a:r>
              <a:rPr lang="tr-TR"/>
              <a:t>            e.printStackTrace();</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a:t>
            </a:r>
            <a:endParaRPr/>
          </a:p>
          <a:p>
            <a:pPr indent="-184150" lvl="0" marL="228600" rtl="0" algn="l">
              <a:lnSpc>
                <a:spcPct val="90000"/>
              </a:lnSpc>
              <a:spcBef>
                <a:spcPts val="1000"/>
              </a:spcBef>
              <a:spcAft>
                <a:spcPts val="0"/>
              </a:spcAft>
              <a:buClr>
                <a:schemeClr val="dk1"/>
              </a:buClr>
              <a:buSzPct val="100000"/>
              <a:buNone/>
            </a:pPr>
            <a:r>
              <a:t/>
            </a:r>
            <a:endParaRPr/>
          </a:p>
        </p:txBody>
      </p:sp>
      <p:sp>
        <p:nvSpPr>
          <p:cNvPr id="341" name="Google Shape;341;p4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fontScale="25000" lnSpcReduction="20000"/>
          </a:bodyPr>
          <a:lstStyle/>
          <a:p>
            <a:pPr indent="-228600" lvl="0" marL="228600" rtl="0" algn="l">
              <a:lnSpc>
                <a:spcPct val="90000"/>
              </a:lnSpc>
              <a:spcBef>
                <a:spcPts val="0"/>
              </a:spcBef>
              <a:spcAft>
                <a:spcPts val="0"/>
              </a:spcAft>
              <a:buClr>
                <a:schemeClr val="dk1"/>
              </a:buClr>
              <a:buSzPct val="100000"/>
              <a:buChar char="•"/>
            </a:pPr>
            <a:r>
              <a:rPr lang="tr-TR"/>
              <a:t>import java.io.IOException;</a:t>
            </a:r>
            <a:endParaRPr/>
          </a:p>
          <a:p>
            <a:pPr indent="-228600" lvl="0" marL="228600" rtl="0" algn="l">
              <a:lnSpc>
                <a:spcPct val="90000"/>
              </a:lnSpc>
              <a:spcBef>
                <a:spcPts val="1000"/>
              </a:spcBef>
              <a:spcAft>
                <a:spcPts val="0"/>
              </a:spcAft>
              <a:buClr>
                <a:schemeClr val="dk1"/>
              </a:buClr>
              <a:buSzPct val="100000"/>
              <a:buChar char="•"/>
            </a:pPr>
            <a:r>
              <a:rPr lang="tr-TR"/>
              <a:t>import java.io.PushbackReader;</a:t>
            </a:r>
            <a:endParaRPr/>
          </a:p>
          <a:p>
            <a:pPr indent="-228600" lvl="0" marL="228600" rtl="0" algn="l">
              <a:lnSpc>
                <a:spcPct val="90000"/>
              </a:lnSpc>
              <a:spcBef>
                <a:spcPts val="1000"/>
              </a:spcBef>
              <a:spcAft>
                <a:spcPts val="0"/>
              </a:spcAft>
              <a:buClr>
                <a:schemeClr val="dk1"/>
              </a:buClr>
              <a:buSzPct val="100000"/>
              <a:buChar char="•"/>
            </a:pPr>
            <a:r>
              <a:rPr lang="tr-TR"/>
              <a:t>import java.io.StringReader;</a:t>
            </a:r>
            <a:endParaRPr/>
          </a:p>
          <a:p>
            <a:pPr indent="-18415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tr-TR"/>
              <a:t>public class WithUnreadExample {</a:t>
            </a:r>
            <a:endParaRPr/>
          </a:p>
          <a:p>
            <a:pPr indent="-228600" lvl="0" marL="228600" rtl="0" algn="l">
              <a:lnSpc>
                <a:spcPct val="90000"/>
              </a:lnSpc>
              <a:spcBef>
                <a:spcPts val="1000"/>
              </a:spcBef>
              <a:spcAft>
                <a:spcPts val="0"/>
              </a:spcAft>
              <a:buClr>
                <a:schemeClr val="dk1"/>
              </a:buClr>
              <a:buSzPct val="100000"/>
              <a:buChar char="•"/>
            </a:pPr>
            <a:r>
              <a:rPr lang="tr-TR"/>
              <a:t>    public static void main(String[] args) {</a:t>
            </a:r>
            <a:endParaRPr/>
          </a:p>
          <a:p>
            <a:pPr indent="-228600" lvl="0" marL="228600" rtl="0" algn="l">
              <a:lnSpc>
                <a:spcPct val="90000"/>
              </a:lnSpc>
              <a:spcBef>
                <a:spcPts val="1000"/>
              </a:spcBef>
              <a:spcAft>
                <a:spcPts val="0"/>
              </a:spcAft>
              <a:buClr>
                <a:schemeClr val="dk1"/>
              </a:buClr>
              <a:buSzPct val="100000"/>
              <a:buChar char="•"/>
            </a:pPr>
            <a:r>
              <a:rPr lang="tr-TR"/>
              <a:t>        String code = "a=b";</a:t>
            </a:r>
            <a:endParaRPr/>
          </a:p>
          <a:p>
            <a:pPr indent="-18415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tr-TR"/>
              <a:t>        try (PushbackReader reader = new PushbackReader(new StringReader(code))) {</a:t>
            </a:r>
            <a:endParaRPr/>
          </a:p>
          <a:p>
            <a:pPr indent="-228600" lvl="0" marL="228600" rtl="0" algn="l">
              <a:lnSpc>
                <a:spcPct val="90000"/>
              </a:lnSpc>
              <a:spcBef>
                <a:spcPts val="1000"/>
              </a:spcBef>
              <a:spcAft>
                <a:spcPts val="0"/>
              </a:spcAft>
              <a:buClr>
                <a:schemeClr val="dk1"/>
              </a:buClr>
              <a:buSzPct val="100000"/>
              <a:buChar char="•"/>
            </a:pPr>
            <a:r>
              <a:rPr lang="tr-TR"/>
              <a:t>            int ch;</a:t>
            </a:r>
            <a:endParaRPr/>
          </a:p>
          <a:p>
            <a:pPr indent="-228600" lvl="0" marL="228600" rtl="0" algn="l">
              <a:lnSpc>
                <a:spcPct val="90000"/>
              </a:lnSpc>
              <a:spcBef>
                <a:spcPts val="1000"/>
              </a:spcBef>
              <a:spcAft>
                <a:spcPts val="0"/>
              </a:spcAft>
              <a:buClr>
                <a:schemeClr val="dk1"/>
              </a:buClr>
              <a:buSzPct val="100000"/>
              <a:buChar char="•"/>
            </a:pPr>
            <a:r>
              <a:rPr lang="tr-TR"/>
              <a:t>            while ((ch = reader.read()) != -1) {</a:t>
            </a:r>
            <a:endParaRPr/>
          </a:p>
          <a:p>
            <a:pPr indent="-228600" lvl="0" marL="228600" rtl="0" algn="l">
              <a:lnSpc>
                <a:spcPct val="90000"/>
              </a:lnSpc>
              <a:spcBef>
                <a:spcPts val="1000"/>
              </a:spcBef>
              <a:spcAft>
                <a:spcPts val="0"/>
              </a:spcAft>
              <a:buClr>
                <a:schemeClr val="dk1"/>
              </a:buClr>
              <a:buSzPct val="100000"/>
              <a:buChar char="•"/>
            </a:pPr>
            <a:r>
              <a:rPr lang="tr-TR"/>
              <a:t>                char c = (char) ch;</a:t>
            </a:r>
            <a:endParaRPr/>
          </a:p>
          <a:p>
            <a:pPr indent="-18415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tr-TR"/>
              <a:t>                if (c == '=') {</a:t>
            </a:r>
            <a:endParaRPr/>
          </a:p>
          <a:p>
            <a:pPr indent="-228600" lvl="0" marL="228600" rtl="0" algn="l">
              <a:lnSpc>
                <a:spcPct val="90000"/>
              </a:lnSpc>
              <a:spcBef>
                <a:spcPts val="1000"/>
              </a:spcBef>
              <a:spcAft>
                <a:spcPts val="0"/>
              </a:spcAft>
              <a:buClr>
                <a:schemeClr val="dk1"/>
              </a:buClr>
              <a:buSzPct val="100000"/>
              <a:buChar char="•"/>
            </a:pPr>
            <a:r>
              <a:rPr lang="tr-TR"/>
              <a:t>                    int nextChar = reader.read();</a:t>
            </a:r>
            <a:endParaRPr/>
          </a:p>
          <a:p>
            <a:pPr indent="-228600" lvl="0" marL="228600" rtl="0" algn="l">
              <a:lnSpc>
                <a:spcPct val="90000"/>
              </a:lnSpc>
              <a:spcBef>
                <a:spcPts val="1000"/>
              </a:spcBef>
              <a:spcAft>
                <a:spcPts val="0"/>
              </a:spcAft>
              <a:buClr>
                <a:schemeClr val="dk1"/>
              </a:buClr>
              <a:buSzPct val="100000"/>
              <a:buChar char="•"/>
            </a:pPr>
            <a:r>
              <a:rPr lang="tr-TR"/>
              <a:t>                    if (nextChar == '=') {</a:t>
            </a:r>
            <a:endParaRPr/>
          </a:p>
          <a:p>
            <a:pPr indent="-228600" lvl="0" marL="228600" rtl="0" algn="l">
              <a:lnSpc>
                <a:spcPct val="90000"/>
              </a:lnSpc>
              <a:spcBef>
                <a:spcPts val="1000"/>
              </a:spcBef>
              <a:spcAft>
                <a:spcPts val="0"/>
              </a:spcAft>
              <a:buClr>
                <a:schemeClr val="dk1"/>
              </a:buClr>
              <a:buSzPct val="100000"/>
              <a:buChar char="•"/>
            </a:pPr>
            <a:r>
              <a:rPr lang="tr-TR"/>
              <a:t>                        System.out.println("Bulundu: '==' (eşitlik)");</a:t>
            </a:r>
            <a:endParaRPr/>
          </a:p>
          <a:p>
            <a:pPr indent="-228600" lvl="0" marL="228600" rtl="0" algn="l">
              <a:lnSpc>
                <a:spcPct val="90000"/>
              </a:lnSpc>
              <a:spcBef>
                <a:spcPts val="1000"/>
              </a:spcBef>
              <a:spcAft>
                <a:spcPts val="0"/>
              </a:spcAft>
              <a:buClr>
                <a:schemeClr val="dk1"/>
              </a:buClr>
              <a:buSzPct val="100000"/>
              <a:buChar char="•"/>
            </a:pPr>
            <a:r>
              <a:rPr lang="tr-TR"/>
              <a:t>                    } else {</a:t>
            </a:r>
            <a:endParaRPr/>
          </a:p>
          <a:p>
            <a:pPr indent="-228600" lvl="0" marL="228600" rtl="0" algn="l">
              <a:lnSpc>
                <a:spcPct val="90000"/>
              </a:lnSpc>
              <a:spcBef>
                <a:spcPts val="1000"/>
              </a:spcBef>
              <a:spcAft>
                <a:spcPts val="0"/>
              </a:spcAft>
              <a:buClr>
                <a:schemeClr val="dk1"/>
              </a:buClr>
              <a:buSzPct val="100000"/>
              <a:buChar char="•"/>
            </a:pPr>
            <a:r>
              <a:rPr lang="tr-TR"/>
              <a:t>                        System.out.println("Bulundu: '=' (atama)");</a:t>
            </a:r>
            <a:endParaRPr/>
          </a:p>
          <a:p>
            <a:pPr indent="-228600" lvl="0" marL="228600" rtl="0" algn="l">
              <a:lnSpc>
                <a:spcPct val="90000"/>
              </a:lnSpc>
              <a:spcBef>
                <a:spcPts val="1000"/>
              </a:spcBef>
              <a:spcAft>
                <a:spcPts val="0"/>
              </a:spcAft>
              <a:buClr>
                <a:schemeClr val="dk1"/>
              </a:buClr>
              <a:buSzPct val="100000"/>
              <a:buChar char="•"/>
            </a:pPr>
            <a:r>
              <a:rPr lang="tr-TR"/>
              <a:t>                        if (nextChar != -1) {</a:t>
            </a:r>
            <a:endParaRPr/>
          </a:p>
          <a:p>
            <a:pPr indent="-228600" lvl="0" marL="228600" rtl="0" algn="l">
              <a:lnSpc>
                <a:spcPct val="90000"/>
              </a:lnSpc>
              <a:spcBef>
                <a:spcPts val="1000"/>
              </a:spcBef>
              <a:spcAft>
                <a:spcPts val="0"/>
              </a:spcAft>
              <a:buClr>
                <a:schemeClr val="dk1"/>
              </a:buClr>
              <a:buSzPct val="100000"/>
              <a:buChar char="•"/>
            </a:pPr>
            <a:r>
              <a:rPr lang="tr-TR"/>
              <a:t>                            reader.unread(nextChar); // Geri itiyoruz ✅</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                } else if (!Character.isWhitespace(c)) {</a:t>
            </a:r>
            <a:endParaRPr/>
          </a:p>
          <a:p>
            <a:pPr indent="-228600" lvl="0" marL="228600" rtl="0" algn="l">
              <a:lnSpc>
                <a:spcPct val="90000"/>
              </a:lnSpc>
              <a:spcBef>
                <a:spcPts val="1000"/>
              </a:spcBef>
              <a:spcAft>
                <a:spcPts val="0"/>
              </a:spcAft>
              <a:buClr>
                <a:schemeClr val="dk1"/>
              </a:buClr>
              <a:buSzPct val="100000"/>
              <a:buChar char="•"/>
            </a:pPr>
            <a:r>
              <a:rPr lang="tr-TR"/>
              <a:t>                    System.out.println("Karakter: " + c);</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        } catch (IOException e) {</a:t>
            </a:r>
            <a:endParaRPr/>
          </a:p>
          <a:p>
            <a:pPr indent="-228600" lvl="0" marL="228600" rtl="0" algn="l">
              <a:lnSpc>
                <a:spcPct val="90000"/>
              </a:lnSpc>
              <a:spcBef>
                <a:spcPts val="1000"/>
              </a:spcBef>
              <a:spcAft>
                <a:spcPts val="0"/>
              </a:spcAft>
              <a:buClr>
                <a:schemeClr val="dk1"/>
              </a:buClr>
              <a:buSzPct val="100000"/>
              <a:buChar char="•"/>
            </a:pPr>
            <a:r>
              <a:rPr lang="tr-TR"/>
              <a:t>            e.printStackTrace();</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    }</a:t>
            </a:r>
            <a:endParaRPr/>
          </a:p>
          <a:p>
            <a:pPr indent="-228600" lvl="0" marL="228600" rtl="0" algn="l">
              <a:lnSpc>
                <a:spcPct val="90000"/>
              </a:lnSpc>
              <a:spcBef>
                <a:spcPts val="1000"/>
              </a:spcBef>
              <a:spcAft>
                <a:spcPts val="0"/>
              </a:spcAft>
              <a:buClr>
                <a:schemeClr val="dk1"/>
              </a:buClr>
              <a:buSzPct val="100000"/>
              <a:buChar char="•"/>
            </a:pPr>
            <a:r>
              <a:rPr lang="tr-TR"/>
              <a:t>}</a:t>
            </a:r>
            <a:endParaRPr/>
          </a:p>
          <a:p>
            <a:pPr indent="-18415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Java'da Karakter Irmakları (Character Streams) Nedir?</a:t>
            </a:r>
            <a:endParaRPr/>
          </a:p>
        </p:txBody>
      </p:sp>
      <p:sp>
        <p:nvSpPr>
          <p:cNvPr id="347" name="Google Shape;347;p4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 Karakter Irmakları, Java'da karakter tabanlı veri okumak ve yazmak için kullanılan akışlardır.</a:t>
            </a:r>
            <a:endParaRPr/>
          </a:p>
          <a:p>
            <a:pPr indent="-228600" lvl="0" marL="228600" rtl="0" algn="l">
              <a:lnSpc>
                <a:spcPct val="90000"/>
              </a:lnSpc>
              <a:spcBef>
                <a:spcPts val="1000"/>
              </a:spcBef>
              <a:spcAft>
                <a:spcPts val="0"/>
              </a:spcAft>
              <a:buClr>
                <a:schemeClr val="dk1"/>
              </a:buClr>
              <a:buSzPts val="2800"/>
              <a:buChar char="•"/>
            </a:pPr>
            <a:r>
              <a:rPr lang="tr-TR"/>
              <a:t>InputStream / OutputStream → Bayt (byte) odaklı çalışır. (8-bit)</a:t>
            </a:r>
            <a:endParaRPr/>
          </a:p>
          <a:p>
            <a:pPr indent="-228600" lvl="0" marL="228600" rtl="0" algn="l">
              <a:lnSpc>
                <a:spcPct val="90000"/>
              </a:lnSpc>
              <a:spcBef>
                <a:spcPts val="1000"/>
              </a:spcBef>
              <a:spcAft>
                <a:spcPts val="0"/>
              </a:spcAft>
              <a:buClr>
                <a:schemeClr val="dk1"/>
              </a:buClr>
              <a:buSzPts val="2800"/>
              <a:buChar char="•"/>
            </a:pPr>
            <a:r>
              <a:rPr lang="tr-TR"/>
              <a:t>Reader / Writer → Karakter (char) odaklı çalışır. (16-bit, Unicode destekli)</a:t>
            </a:r>
            <a:endParaRPr/>
          </a:p>
          <a:p>
            <a:pPr indent="-228600" lvl="0" marL="228600" rtl="0" algn="l">
              <a:lnSpc>
                <a:spcPct val="90000"/>
              </a:lnSpc>
              <a:spcBef>
                <a:spcPts val="1000"/>
              </a:spcBef>
              <a:spcAft>
                <a:spcPts val="0"/>
              </a:spcAft>
              <a:buClr>
                <a:schemeClr val="dk1"/>
              </a:buClr>
              <a:buSzPts val="2800"/>
              <a:buChar char="•"/>
            </a:pPr>
            <a:r>
              <a:rPr lang="tr-TR"/>
              <a:t>Yani:➔ Eğer çalıştığın veri metin (text) ise (örneğin .txt, .csv, .html) → Character Stream kullanman doğru olur.</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1" name="Shape 351"/>
        <p:cNvGrpSpPr/>
        <p:nvPr/>
      </p:nvGrpSpPr>
      <p:grpSpPr>
        <a:xfrm>
          <a:off x="0" y="0"/>
          <a:ext cx="0" cy="0"/>
          <a:chOff x="0" y="0"/>
          <a:chExt cx="0" cy="0"/>
        </a:xfrm>
      </p:grpSpPr>
      <p:sp>
        <p:nvSpPr>
          <p:cNvPr id="352" name="Google Shape;352;p46"/>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3" name="Google Shape;353;p46"/>
          <p:cNvSpPr txBox="1"/>
          <p:nvPr>
            <p:ph type="title"/>
          </p:nvPr>
        </p:nvSpPr>
        <p:spPr>
          <a:xfrm>
            <a:off x="793662" y="386930"/>
            <a:ext cx="10066122" cy="129844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lang="tr-TR" sz="4800">
                <a:solidFill>
                  <a:schemeClr val="dk1"/>
                </a:solidFill>
                <a:latin typeface="Play"/>
                <a:ea typeface="Play"/>
                <a:cs typeface="Play"/>
                <a:sym typeface="Play"/>
              </a:rPr>
              <a:t>Karakter Irmakları</a:t>
            </a:r>
            <a:endParaRPr/>
          </a:p>
        </p:txBody>
      </p:sp>
      <p:sp>
        <p:nvSpPr>
          <p:cNvPr id="354" name="Google Shape;354;p46"/>
          <p:cNvSpPr/>
          <p:nvPr/>
        </p:nvSpPr>
        <p:spPr>
          <a:xfrm rot="10800000">
            <a:off x="-2" y="1998845"/>
            <a:ext cx="11454595" cy="7816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5" name="Google Shape;355;p46"/>
          <p:cNvSpPr/>
          <p:nvPr/>
        </p:nvSpPr>
        <p:spPr>
          <a:xfrm>
            <a:off x="0" y="2203079"/>
            <a:ext cx="11383362" cy="4267991"/>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6" name="Google Shape;356;p46"/>
          <p:cNvSpPr txBox="1"/>
          <p:nvPr>
            <p:ph idx="1" type="body"/>
          </p:nvPr>
        </p:nvSpPr>
        <p:spPr>
          <a:xfrm>
            <a:off x="793661" y="2599509"/>
            <a:ext cx="4530898" cy="3639450"/>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tr-TR" sz="2000"/>
              <a:t>Bayt ile çalışmak istiyorsan → InputStream / OutputStream</a:t>
            </a:r>
            <a:endParaRPr sz="2000"/>
          </a:p>
          <a:p>
            <a:pPr indent="-228600" lvl="0" marL="228600" rtl="0" algn="l">
              <a:lnSpc>
                <a:spcPct val="90000"/>
              </a:lnSpc>
              <a:spcBef>
                <a:spcPts val="1000"/>
              </a:spcBef>
              <a:spcAft>
                <a:spcPts val="0"/>
              </a:spcAft>
              <a:buClr>
                <a:schemeClr val="dk1"/>
              </a:buClr>
              <a:buSzPts val="2000"/>
              <a:buChar char="•"/>
            </a:pPr>
            <a:r>
              <a:rPr lang="tr-TR" sz="2000"/>
              <a:t>Karakter ile çalışmak istiyorsan → Reader / Writer</a:t>
            </a:r>
            <a:endParaRPr/>
          </a:p>
        </p:txBody>
      </p:sp>
      <p:sp>
        <p:nvSpPr>
          <p:cNvPr id="357" name="Google Shape;357;p46"/>
          <p:cNvSpPr/>
          <p:nvPr/>
        </p:nvSpPr>
        <p:spPr>
          <a:xfrm rot="5400000">
            <a:off x="11228040" y="2313027"/>
            <a:ext cx="781700" cy="15238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aphicFrame>
        <p:nvGraphicFramePr>
          <p:cNvPr id="358" name="Google Shape;358;p46"/>
          <p:cNvGraphicFramePr/>
          <p:nvPr/>
        </p:nvGraphicFramePr>
        <p:xfrm>
          <a:off x="5911532" y="2779030"/>
          <a:ext cx="3000000" cy="3000000"/>
        </p:xfrm>
        <a:graphic>
          <a:graphicData uri="http://schemas.openxmlformats.org/drawingml/2006/table">
            <a:tbl>
              <a:tblPr>
                <a:noFill/>
                <a:tableStyleId>{507D9498-81B4-442F-9727-0BBD0B09CF55}</a:tableStyleId>
              </a:tblPr>
              <a:tblGrid>
                <a:gridCol w="2470675"/>
                <a:gridCol w="2679600"/>
              </a:tblGrid>
              <a:tr h="446375">
                <a:tc>
                  <a:txBody>
                    <a:bodyPr/>
                    <a:lstStyle/>
                    <a:p>
                      <a:pPr indent="0" lvl="0" marL="0" marR="0" rtl="0" algn="l">
                        <a:spcBef>
                          <a:spcPts val="0"/>
                        </a:spcBef>
                        <a:spcAft>
                          <a:spcPts val="0"/>
                        </a:spcAft>
                        <a:buNone/>
                      </a:pPr>
                      <a:r>
                        <a:rPr b="1" lang="tr-TR" sz="1900"/>
                        <a:t>Reader (Okuma)</a:t>
                      </a:r>
                      <a:endParaRPr/>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lang="tr-TR" sz="1900"/>
                        <a:t>Writer (Yazma)</a:t>
                      </a:r>
                      <a:endParaRPr/>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46375">
                <a:tc>
                  <a:txBody>
                    <a:bodyPr/>
                    <a:lstStyle/>
                    <a:p>
                      <a:pPr indent="0" lvl="0" marL="0" marR="0" rtl="0" algn="l">
                        <a:spcBef>
                          <a:spcPts val="0"/>
                        </a:spcBef>
                        <a:spcAft>
                          <a:spcPts val="0"/>
                        </a:spcAft>
                        <a:buNone/>
                      </a:pPr>
                      <a:r>
                        <a:rPr lang="tr-TR" sz="1900"/>
                        <a:t>FileReader</a:t>
                      </a:r>
                      <a:endParaRPr sz="1900"/>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900"/>
                        <a:t>FileWriter</a:t>
                      </a:r>
                      <a:endParaRPr/>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46375">
                <a:tc>
                  <a:txBody>
                    <a:bodyPr/>
                    <a:lstStyle/>
                    <a:p>
                      <a:pPr indent="0" lvl="0" marL="0" marR="0" rtl="0" algn="l">
                        <a:spcBef>
                          <a:spcPts val="0"/>
                        </a:spcBef>
                        <a:spcAft>
                          <a:spcPts val="0"/>
                        </a:spcAft>
                        <a:buNone/>
                      </a:pPr>
                      <a:r>
                        <a:rPr lang="tr-TR" sz="1900"/>
                        <a:t>BufferedReader</a:t>
                      </a:r>
                      <a:endParaRPr sz="1900"/>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900"/>
                        <a:t>BufferedWriter</a:t>
                      </a:r>
                      <a:endParaRPr/>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46375">
                <a:tc>
                  <a:txBody>
                    <a:bodyPr/>
                    <a:lstStyle/>
                    <a:p>
                      <a:pPr indent="0" lvl="0" marL="0" marR="0" rtl="0" algn="l">
                        <a:spcBef>
                          <a:spcPts val="0"/>
                        </a:spcBef>
                        <a:spcAft>
                          <a:spcPts val="0"/>
                        </a:spcAft>
                        <a:buNone/>
                      </a:pPr>
                      <a:r>
                        <a:rPr lang="tr-TR" sz="1900"/>
                        <a:t>InputStreamReader</a:t>
                      </a:r>
                      <a:endParaRPr sz="1900"/>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900"/>
                        <a:t>OutputStreamWriter</a:t>
                      </a:r>
                      <a:endParaRPr/>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46375">
                <a:tc>
                  <a:txBody>
                    <a:bodyPr/>
                    <a:lstStyle/>
                    <a:p>
                      <a:pPr indent="0" lvl="0" marL="0" marR="0" rtl="0" algn="l">
                        <a:spcBef>
                          <a:spcPts val="0"/>
                        </a:spcBef>
                        <a:spcAft>
                          <a:spcPts val="0"/>
                        </a:spcAft>
                        <a:buNone/>
                      </a:pPr>
                      <a:r>
                        <a:rPr lang="tr-TR" sz="1900"/>
                        <a:t>CharArrayReader</a:t>
                      </a:r>
                      <a:endParaRPr sz="1900"/>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900"/>
                        <a:t>CharArrayWriter</a:t>
                      </a:r>
                      <a:endParaRPr/>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46375">
                <a:tc>
                  <a:txBody>
                    <a:bodyPr/>
                    <a:lstStyle/>
                    <a:p>
                      <a:pPr indent="0" lvl="0" marL="0" marR="0" rtl="0" algn="l">
                        <a:spcBef>
                          <a:spcPts val="0"/>
                        </a:spcBef>
                        <a:spcAft>
                          <a:spcPts val="0"/>
                        </a:spcAft>
                        <a:buNone/>
                      </a:pPr>
                      <a:r>
                        <a:rPr lang="tr-TR" sz="1900"/>
                        <a:t>StringReader</a:t>
                      </a:r>
                      <a:endParaRPr sz="1900"/>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900"/>
                        <a:t>StringWriter</a:t>
                      </a:r>
                      <a:endParaRPr/>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46375">
                <a:tc>
                  <a:txBody>
                    <a:bodyPr/>
                    <a:lstStyle/>
                    <a:p>
                      <a:pPr indent="0" lvl="0" marL="0" marR="0" rtl="0" algn="l">
                        <a:spcBef>
                          <a:spcPts val="0"/>
                        </a:spcBef>
                        <a:spcAft>
                          <a:spcPts val="0"/>
                        </a:spcAft>
                        <a:buNone/>
                      </a:pPr>
                      <a:r>
                        <a:rPr lang="tr-TR" sz="1900"/>
                        <a:t>PushbackReader</a:t>
                      </a:r>
                      <a:endParaRPr sz="1900"/>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900"/>
                        <a:t>(PushbackWriter yok)</a:t>
                      </a:r>
                      <a:endParaRPr/>
                    </a:p>
                  </a:txBody>
                  <a:tcPr marT="42975" marB="42975" marR="85950" marL="85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2" name="Shape 362"/>
        <p:cNvGrpSpPr/>
        <p:nvPr/>
      </p:nvGrpSpPr>
      <p:grpSpPr>
        <a:xfrm>
          <a:off x="0" y="0"/>
          <a:ext cx="0" cy="0"/>
          <a:chOff x="0" y="0"/>
          <a:chExt cx="0" cy="0"/>
        </a:xfrm>
      </p:grpSpPr>
      <p:sp>
        <p:nvSpPr>
          <p:cNvPr id="363" name="Google Shape;363;p47"/>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4" name="Google Shape;364;p47"/>
          <p:cNvSpPr txBox="1"/>
          <p:nvPr>
            <p:ph type="title"/>
          </p:nvPr>
        </p:nvSpPr>
        <p:spPr>
          <a:xfrm>
            <a:off x="1113810" y="2960716"/>
            <a:ext cx="4036334" cy="23876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4600"/>
              <a:buFont typeface="Play"/>
              <a:buNone/>
            </a:pPr>
            <a:r>
              <a:rPr lang="tr-TR" sz="4600">
                <a:solidFill>
                  <a:schemeClr val="dk1"/>
                </a:solidFill>
                <a:latin typeface="Play"/>
                <a:ea typeface="Play"/>
                <a:cs typeface="Play"/>
                <a:sym typeface="Play"/>
              </a:rPr>
              <a:t>Karakter Akışı Sınıflarının Kısa Açıklamaları</a:t>
            </a:r>
            <a:endParaRPr/>
          </a:p>
        </p:txBody>
      </p:sp>
      <p:grpSp>
        <p:nvGrpSpPr>
          <p:cNvPr id="365" name="Google Shape;365;p47"/>
          <p:cNvGrpSpPr/>
          <p:nvPr/>
        </p:nvGrpSpPr>
        <p:grpSpPr>
          <a:xfrm>
            <a:off x="0" y="2984992"/>
            <a:ext cx="731521" cy="673460"/>
            <a:chOff x="3940602" y="308034"/>
            <a:chExt cx="2116791" cy="3428999"/>
          </a:xfrm>
        </p:grpSpPr>
        <p:sp>
          <p:nvSpPr>
            <p:cNvPr id="366" name="Google Shape;366;p47"/>
            <p:cNvSpPr/>
            <p:nvPr/>
          </p:nvSpPr>
          <p:spPr>
            <a:xfrm>
              <a:off x="3940602"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7" name="Google Shape;367;p47"/>
            <p:cNvSpPr/>
            <p:nvPr/>
          </p:nvSpPr>
          <p:spPr>
            <a:xfrm>
              <a:off x="4715626"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8" name="Google Shape;368;p47"/>
            <p:cNvSpPr/>
            <p:nvPr/>
          </p:nvSpPr>
          <p:spPr>
            <a:xfrm>
              <a:off x="5490650"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69" name="Google Shape;369;p47"/>
          <p:cNvSpPr/>
          <p:nvPr/>
        </p:nvSpPr>
        <p:spPr>
          <a:xfrm flipH="1">
            <a:off x="10697670" y="0"/>
            <a:ext cx="1494330" cy="68580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70" name="Google Shape;370;p47"/>
          <p:cNvSpPr/>
          <p:nvPr/>
        </p:nvSpPr>
        <p:spPr>
          <a:xfrm>
            <a:off x="5685810" y="391886"/>
            <a:ext cx="6009366" cy="6017078"/>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aphicFrame>
        <p:nvGraphicFramePr>
          <p:cNvPr id="371" name="Google Shape;371;p47"/>
          <p:cNvGraphicFramePr/>
          <p:nvPr/>
        </p:nvGraphicFramePr>
        <p:xfrm>
          <a:off x="6336979" y="666728"/>
          <a:ext cx="3000000" cy="3000000"/>
        </p:xfrm>
        <a:graphic>
          <a:graphicData uri="http://schemas.openxmlformats.org/drawingml/2006/table">
            <a:tbl>
              <a:tblPr>
                <a:noFill/>
                <a:tableStyleId>{507D9498-81B4-442F-9727-0BBD0B09CF55}</a:tableStyleId>
              </a:tblPr>
              <a:tblGrid>
                <a:gridCol w="1685500"/>
                <a:gridCol w="3021550"/>
              </a:tblGrid>
              <a:tr h="331600">
                <a:tc>
                  <a:txBody>
                    <a:bodyPr/>
                    <a:lstStyle/>
                    <a:p>
                      <a:pPr indent="0" lvl="0" marL="0" marR="0" rtl="0" algn="l">
                        <a:spcBef>
                          <a:spcPts val="0"/>
                        </a:spcBef>
                        <a:spcAft>
                          <a:spcPts val="0"/>
                        </a:spcAft>
                        <a:buNone/>
                      </a:pPr>
                      <a:r>
                        <a:rPr lang="tr-TR" sz="1300" cap="none">
                          <a:solidFill>
                            <a:schemeClr val="dk1"/>
                          </a:solidFill>
                        </a:rPr>
                        <a:t>Sınıf</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300" cap="none">
                          <a:solidFill>
                            <a:schemeClr val="dk1"/>
                          </a:solidFill>
                        </a:rPr>
                        <a:t>Açıklama</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527025">
                <a:tc>
                  <a:txBody>
                    <a:bodyPr/>
                    <a:lstStyle/>
                    <a:p>
                      <a:pPr indent="0" lvl="0" marL="0" marR="0" rtl="0" algn="l">
                        <a:spcBef>
                          <a:spcPts val="0"/>
                        </a:spcBef>
                        <a:spcAft>
                          <a:spcPts val="0"/>
                        </a:spcAft>
                        <a:buNone/>
                      </a:pPr>
                      <a:r>
                        <a:rPr lang="tr-TR" sz="1300" cap="none">
                          <a:solidFill>
                            <a:schemeClr val="dk1"/>
                          </a:solidFill>
                        </a:rPr>
                        <a:t>FileReader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300" cap="none">
                          <a:solidFill>
                            <a:schemeClr val="dk1"/>
                          </a:solidFill>
                        </a:rPr>
                        <a:t>Bir dosyadan karakter karakter okuma yapar.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527025">
                <a:tc>
                  <a:txBody>
                    <a:bodyPr/>
                    <a:lstStyle/>
                    <a:p>
                      <a:pPr indent="0" lvl="0" marL="0" marR="0" rtl="0" algn="l">
                        <a:spcBef>
                          <a:spcPts val="0"/>
                        </a:spcBef>
                        <a:spcAft>
                          <a:spcPts val="0"/>
                        </a:spcAft>
                        <a:buNone/>
                      </a:pPr>
                      <a:r>
                        <a:rPr lang="tr-TR" sz="1300" cap="none">
                          <a:solidFill>
                            <a:schemeClr val="dk1"/>
                          </a:solidFill>
                        </a:rPr>
                        <a:t>FileWriter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300" cap="none">
                          <a:solidFill>
                            <a:schemeClr val="dk1"/>
                          </a:solidFill>
                        </a:rPr>
                        <a:t>Bir dosyaya karakter karakter yazma yapar.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722475">
                <a:tc>
                  <a:txBody>
                    <a:bodyPr/>
                    <a:lstStyle/>
                    <a:p>
                      <a:pPr indent="0" lvl="0" marL="0" marR="0" rtl="0" algn="l">
                        <a:spcBef>
                          <a:spcPts val="0"/>
                        </a:spcBef>
                        <a:spcAft>
                          <a:spcPts val="0"/>
                        </a:spcAft>
                        <a:buNone/>
                      </a:pPr>
                      <a:r>
                        <a:rPr lang="tr-TR" sz="1300" cap="none">
                          <a:solidFill>
                            <a:schemeClr val="dk1"/>
                          </a:solidFill>
                        </a:rPr>
                        <a:t>BufferedReader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300" cap="none">
                          <a:solidFill>
                            <a:schemeClr val="dk1"/>
                          </a:solidFill>
                        </a:rPr>
                        <a:t>Hızlı okuma için tampon (buffer) kullanır, satır satır okuma (readLine()) sağlar.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31600">
                <a:tc>
                  <a:txBody>
                    <a:bodyPr/>
                    <a:lstStyle/>
                    <a:p>
                      <a:pPr indent="0" lvl="0" marL="0" marR="0" rtl="0" algn="l">
                        <a:spcBef>
                          <a:spcPts val="0"/>
                        </a:spcBef>
                        <a:spcAft>
                          <a:spcPts val="0"/>
                        </a:spcAft>
                        <a:buNone/>
                      </a:pPr>
                      <a:r>
                        <a:rPr lang="tr-TR" sz="1300" cap="none">
                          <a:solidFill>
                            <a:schemeClr val="dk1"/>
                          </a:solidFill>
                        </a:rPr>
                        <a:t>BufferedWriter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300" cap="none">
                          <a:solidFill>
                            <a:schemeClr val="dk1"/>
                          </a:solidFill>
                        </a:rPr>
                        <a:t>Hızlı yazma için tampon kullanır.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722475">
                <a:tc>
                  <a:txBody>
                    <a:bodyPr/>
                    <a:lstStyle/>
                    <a:p>
                      <a:pPr indent="0" lvl="0" marL="0" marR="0" rtl="0" algn="l">
                        <a:spcBef>
                          <a:spcPts val="0"/>
                        </a:spcBef>
                        <a:spcAft>
                          <a:spcPts val="0"/>
                        </a:spcAft>
                        <a:buNone/>
                      </a:pPr>
                      <a:r>
                        <a:rPr lang="tr-TR" sz="1300" cap="none">
                          <a:solidFill>
                            <a:schemeClr val="dk1"/>
                          </a:solidFill>
                        </a:rPr>
                        <a:t>InputStreamReader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300" cap="none">
                          <a:solidFill>
                            <a:schemeClr val="dk1"/>
                          </a:solidFill>
                        </a:rPr>
                        <a:t>Bayt akışını karakter akışına çevirir (örneğin ağdan gelen bayt verisini karaktere çevirme).</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722475">
                <a:tc>
                  <a:txBody>
                    <a:bodyPr/>
                    <a:lstStyle/>
                    <a:p>
                      <a:pPr indent="0" lvl="0" marL="0" marR="0" rtl="0" algn="l">
                        <a:spcBef>
                          <a:spcPts val="0"/>
                        </a:spcBef>
                        <a:spcAft>
                          <a:spcPts val="0"/>
                        </a:spcAft>
                        <a:buNone/>
                      </a:pPr>
                      <a:r>
                        <a:rPr lang="tr-TR" sz="1300" cap="none">
                          <a:solidFill>
                            <a:schemeClr val="dk1"/>
                          </a:solidFill>
                        </a:rPr>
                        <a:t>OutputStreamWriter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300" cap="none">
                          <a:solidFill>
                            <a:schemeClr val="dk1"/>
                          </a:solidFill>
                        </a:rPr>
                        <a:t>Karakter akışını bayt akışına çevirir (örneğin karakter veriyi ağ üzerinden göndermek için).</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527025">
                <a:tc>
                  <a:txBody>
                    <a:bodyPr/>
                    <a:lstStyle/>
                    <a:p>
                      <a:pPr indent="0" lvl="0" marL="0" marR="0" rtl="0" algn="l">
                        <a:spcBef>
                          <a:spcPts val="0"/>
                        </a:spcBef>
                        <a:spcAft>
                          <a:spcPts val="0"/>
                        </a:spcAft>
                        <a:buNone/>
                      </a:pPr>
                      <a:r>
                        <a:rPr lang="tr-TR" sz="1300" cap="none">
                          <a:solidFill>
                            <a:schemeClr val="dk1"/>
                          </a:solidFill>
                        </a:rPr>
                        <a:t>StringReader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300" cap="none">
                          <a:solidFill>
                            <a:schemeClr val="dk1"/>
                          </a:solidFill>
                        </a:rPr>
                        <a:t>Bellekteki bir String üzerinden karakter karakter okuma sağlar.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527025">
                <a:tc>
                  <a:txBody>
                    <a:bodyPr/>
                    <a:lstStyle/>
                    <a:p>
                      <a:pPr indent="0" lvl="0" marL="0" marR="0" rtl="0" algn="l">
                        <a:spcBef>
                          <a:spcPts val="0"/>
                        </a:spcBef>
                        <a:spcAft>
                          <a:spcPts val="0"/>
                        </a:spcAft>
                        <a:buNone/>
                      </a:pPr>
                      <a:r>
                        <a:rPr lang="tr-TR" sz="1300" cap="none">
                          <a:solidFill>
                            <a:schemeClr val="dk1"/>
                          </a:solidFill>
                        </a:rPr>
                        <a:t>StringWriter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300" cap="none">
                          <a:solidFill>
                            <a:schemeClr val="dk1"/>
                          </a:solidFill>
                        </a:rPr>
                        <a:t>Belleğe karakter karakter yazmak için kullanılır.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527025">
                <a:tc>
                  <a:txBody>
                    <a:bodyPr/>
                    <a:lstStyle/>
                    <a:p>
                      <a:pPr indent="0" lvl="0" marL="0" marR="0" rtl="0" algn="l">
                        <a:spcBef>
                          <a:spcPts val="0"/>
                        </a:spcBef>
                        <a:spcAft>
                          <a:spcPts val="0"/>
                        </a:spcAft>
                        <a:buNone/>
                      </a:pPr>
                      <a:r>
                        <a:rPr lang="tr-TR" sz="1300" cap="none">
                          <a:solidFill>
                            <a:schemeClr val="dk1"/>
                          </a:solidFill>
                        </a:rPr>
                        <a:t>PushbackReader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300" cap="none">
                          <a:solidFill>
                            <a:schemeClr val="dk1"/>
                          </a:solidFill>
                        </a:rPr>
                        <a:t>Okunan karakterleri geri itmeye (unread) izin verir.</a:t>
                      </a:r>
                      <a:endParaRPr/>
                    </a:p>
                  </a:txBody>
                  <a:tcPr marT="33525" marB="73300" marR="67075" marL="67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4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Basit Bir Örnek: FileReader ile Dosya Okuma</a:t>
            </a:r>
            <a:endParaRPr/>
          </a:p>
        </p:txBody>
      </p:sp>
      <p:sp>
        <p:nvSpPr>
          <p:cNvPr id="377" name="Google Shape;377;p4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55000" lnSpcReduction="20000"/>
          </a:bodyPr>
          <a:lstStyle/>
          <a:p>
            <a:pPr indent="0" lvl="0" marL="0" rtl="0" algn="l">
              <a:lnSpc>
                <a:spcPct val="90000"/>
              </a:lnSpc>
              <a:spcBef>
                <a:spcPts val="0"/>
              </a:spcBef>
              <a:spcAft>
                <a:spcPts val="0"/>
              </a:spcAft>
              <a:buClr>
                <a:schemeClr val="dk1"/>
              </a:buClr>
              <a:buSzPct val="100000"/>
              <a:buNone/>
            </a:pPr>
            <a:r>
              <a:rPr lang="tr-TR"/>
              <a:t>import java.io.FileReader;</a:t>
            </a:r>
            <a:endParaRPr/>
          </a:p>
          <a:p>
            <a:pPr indent="0" lvl="0" marL="0" rtl="0" algn="l">
              <a:lnSpc>
                <a:spcPct val="90000"/>
              </a:lnSpc>
              <a:spcBef>
                <a:spcPts val="1000"/>
              </a:spcBef>
              <a:spcAft>
                <a:spcPts val="0"/>
              </a:spcAft>
              <a:buClr>
                <a:schemeClr val="dk1"/>
              </a:buClr>
              <a:buSzPct val="100000"/>
              <a:buNone/>
            </a:pPr>
            <a:r>
              <a:rPr lang="tr-TR"/>
              <a:t>import java.io.IOException;</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public class FileReaderExample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try (FileReader reader = new FileReader("example.txt")) {</a:t>
            </a:r>
            <a:endParaRPr/>
          </a:p>
          <a:p>
            <a:pPr indent="0" lvl="0" marL="0" rtl="0" algn="l">
              <a:lnSpc>
                <a:spcPct val="90000"/>
              </a:lnSpc>
              <a:spcBef>
                <a:spcPts val="1000"/>
              </a:spcBef>
              <a:spcAft>
                <a:spcPts val="0"/>
              </a:spcAft>
              <a:buClr>
                <a:schemeClr val="dk1"/>
              </a:buClr>
              <a:buSzPct val="100000"/>
              <a:buNone/>
            </a:pPr>
            <a:r>
              <a:rPr lang="tr-TR"/>
              <a:t>            int ch;</a:t>
            </a:r>
            <a:endParaRPr/>
          </a:p>
          <a:p>
            <a:pPr indent="0" lvl="0" marL="0" rtl="0" algn="l">
              <a:lnSpc>
                <a:spcPct val="90000"/>
              </a:lnSpc>
              <a:spcBef>
                <a:spcPts val="1000"/>
              </a:spcBef>
              <a:spcAft>
                <a:spcPts val="0"/>
              </a:spcAft>
              <a:buClr>
                <a:schemeClr val="dk1"/>
              </a:buClr>
              <a:buSzPct val="100000"/>
              <a:buNone/>
            </a:pPr>
            <a:r>
              <a:rPr lang="tr-TR"/>
              <a:t>            while ((ch = reader.read()) != -1) {</a:t>
            </a:r>
            <a:endParaRPr/>
          </a:p>
          <a:p>
            <a:pPr indent="0" lvl="0" marL="0" rtl="0" algn="l">
              <a:lnSpc>
                <a:spcPct val="90000"/>
              </a:lnSpc>
              <a:spcBef>
                <a:spcPts val="1000"/>
              </a:spcBef>
              <a:spcAft>
                <a:spcPts val="0"/>
              </a:spcAft>
              <a:buClr>
                <a:schemeClr val="dk1"/>
              </a:buClr>
              <a:buSzPct val="100000"/>
              <a:buNone/>
            </a:pPr>
            <a:r>
              <a:rPr lang="tr-TR"/>
              <a:t>                System.out.print((char) ch);</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 catch (IOException e) {</a:t>
            </a:r>
            <a:endParaRPr/>
          </a:p>
          <a:p>
            <a:pPr indent="0" lvl="0" marL="0" rtl="0" algn="l">
              <a:lnSpc>
                <a:spcPct val="90000"/>
              </a:lnSpc>
              <a:spcBef>
                <a:spcPts val="1000"/>
              </a:spcBef>
              <a:spcAft>
                <a:spcPts val="0"/>
              </a:spcAft>
              <a:buClr>
                <a:schemeClr val="dk1"/>
              </a:buClr>
              <a:buSzPct val="100000"/>
              <a:buNone/>
            </a:pPr>
            <a:r>
              <a:rPr lang="tr-TR"/>
              <a:t>            e.printStackTrace();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Basit Bir Örnek: BufferedReader ile Satır Satır Okuma</a:t>
            </a:r>
            <a:endParaRPr/>
          </a:p>
        </p:txBody>
      </p:sp>
      <p:sp>
        <p:nvSpPr>
          <p:cNvPr id="383" name="Google Shape;383;p4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47500" lnSpcReduction="20000"/>
          </a:bodyPr>
          <a:lstStyle/>
          <a:p>
            <a:pPr indent="0" lvl="0" marL="0" rtl="0" algn="l">
              <a:lnSpc>
                <a:spcPct val="90000"/>
              </a:lnSpc>
              <a:spcBef>
                <a:spcPts val="0"/>
              </a:spcBef>
              <a:spcAft>
                <a:spcPts val="0"/>
              </a:spcAft>
              <a:buClr>
                <a:schemeClr val="dk1"/>
              </a:buClr>
              <a:buSzPct val="100000"/>
              <a:buNone/>
            </a:pPr>
            <a:r>
              <a:rPr lang="tr-TR"/>
              <a:t>import java.io.BufferedReader;</a:t>
            </a:r>
            <a:endParaRPr/>
          </a:p>
          <a:p>
            <a:pPr indent="0" lvl="0" marL="0" rtl="0" algn="l">
              <a:lnSpc>
                <a:spcPct val="90000"/>
              </a:lnSpc>
              <a:spcBef>
                <a:spcPts val="1000"/>
              </a:spcBef>
              <a:spcAft>
                <a:spcPts val="0"/>
              </a:spcAft>
              <a:buClr>
                <a:schemeClr val="dk1"/>
              </a:buClr>
              <a:buSzPct val="100000"/>
              <a:buNone/>
            </a:pPr>
            <a:r>
              <a:rPr lang="tr-TR"/>
              <a:t>import java.io.FileReader;</a:t>
            </a:r>
            <a:endParaRPr/>
          </a:p>
          <a:p>
            <a:pPr indent="0" lvl="0" marL="0" rtl="0" algn="l">
              <a:lnSpc>
                <a:spcPct val="90000"/>
              </a:lnSpc>
              <a:spcBef>
                <a:spcPts val="1000"/>
              </a:spcBef>
              <a:spcAft>
                <a:spcPts val="0"/>
              </a:spcAft>
              <a:buClr>
                <a:schemeClr val="dk1"/>
              </a:buClr>
              <a:buSzPct val="100000"/>
              <a:buNone/>
            </a:pPr>
            <a:r>
              <a:rPr lang="tr-TR"/>
              <a:t>import java.io.IOException;</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public class BufferedReaderExample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try (BufferedReader br = new BufferedReader(new FileReader("example.txt"))) {</a:t>
            </a:r>
            <a:endParaRPr/>
          </a:p>
          <a:p>
            <a:pPr indent="0" lvl="0" marL="0" rtl="0" algn="l">
              <a:lnSpc>
                <a:spcPct val="90000"/>
              </a:lnSpc>
              <a:spcBef>
                <a:spcPts val="1000"/>
              </a:spcBef>
              <a:spcAft>
                <a:spcPts val="0"/>
              </a:spcAft>
              <a:buClr>
                <a:schemeClr val="dk1"/>
              </a:buClr>
              <a:buSzPct val="100000"/>
              <a:buNone/>
            </a:pPr>
            <a:r>
              <a:rPr lang="tr-TR"/>
              <a:t>            String line;</a:t>
            </a:r>
            <a:endParaRPr/>
          </a:p>
          <a:p>
            <a:pPr indent="0" lvl="0" marL="0" rtl="0" algn="l">
              <a:lnSpc>
                <a:spcPct val="90000"/>
              </a:lnSpc>
              <a:spcBef>
                <a:spcPts val="1000"/>
              </a:spcBef>
              <a:spcAft>
                <a:spcPts val="0"/>
              </a:spcAft>
              <a:buClr>
                <a:schemeClr val="dk1"/>
              </a:buClr>
              <a:buSzPct val="100000"/>
              <a:buNone/>
            </a:pPr>
            <a:r>
              <a:rPr lang="tr-TR"/>
              <a:t>            while ((line = br.readLine()) != null) {</a:t>
            </a:r>
            <a:endParaRPr/>
          </a:p>
          <a:p>
            <a:pPr indent="0" lvl="0" marL="0" rtl="0" algn="l">
              <a:lnSpc>
                <a:spcPct val="90000"/>
              </a:lnSpc>
              <a:spcBef>
                <a:spcPts val="1000"/>
              </a:spcBef>
              <a:spcAft>
                <a:spcPts val="0"/>
              </a:spcAft>
              <a:buClr>
                <a:schemeClr val="dk1"/>
              </a:buClr>
              <a:buSzPct val="100000"/>
              <a:buNone/>
            </a:pPr>
            <a:r>
              <a:rPr lang="tr-TR"/>
              <a:t>                System.out.println(line);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 catch (IOException e) {</a:t>
            </a:r>
            <a:endParaRPr/>
          </a:p>
          <a:p>
            <a:pPr indent="0" lvl="0" marL="0" rtl="0" algn="l">
              <a:lnSpc>
                <a:spcPct val="90000"/>
              </a:lnSpc>
              <a:spcBef>
                <a:spcPts val="1000"/>
              </a:spcBef>
              <a:spcAft>
                <a:spcPts val="0"/>
              </a:spcAft>
              <a:buClr>
                <a:schemeClr val="dk1"/>
              </a:buClr>
              <a:buSzPct val="100000"/>
              <a:buNone/>
            </a:pPr>
            <a:r>
              <a:rPr lang="tr-TR"/>
              <a:t>            e.printStackTrace();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7" name="Shape 387"/>
        <p:cNvGrpSpPr/>
        <p:nvPr/>
      </p:nvGrpSpPr>
      <p:grpSpPr>
        <a:xfrm>
          <a:off x="0" y="0"/>
          <a:ext cx="0" cy="0"/>
          <a:chOff x="0" y="0"/>
          <a:chExt cx="0" cy="0"/>
        </a:xfrm>
      </p:grpSpPr>
      <p:sp>
        <p:nvSpPr>
          <p:cNvPr id="388" name="Google Shape;388;p50"/>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389" name="Google Shape;389;p50"/>
          <p:cNvGrpSpPr/>
          <p:nvPr/>
        </p:nvGrpSpPr>
        <p:grpSpPr>
          <a:xfrm>
            <a:off x="4" y="1216597"/>
            <a:ext cx="731521" cy="673460"/>
            <a:chOff x="3940602" y="308034"/>
            <a:chExt cx="2116791" cy="3428999"/>
          </a:xfrm>
        </p:grpSpPr>
        <p:sp>
          <p:nvSpPr>
            <p:cNvPr id="390" name="Google Shape;390;p50"/>
            <p:cNvSpPr/>
            <p:nvPr/>
          </p:nvSpPr>
          <p:spPr>
            <a:xfrm>
              <a:off x="3940602"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91" name="Google Shape;391;p50"/>
            <p:cNvSpPr/>
            <p:nvPr/>
          </p:nvSpPr>
          <p:spPr>
            <a:xfrm>
              <a:off x="4715626"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92" name="Google Shape;392;p50"/>
            <p:cNvSpPr/>
            <p:nvPr/>
          </p:nvSpPr>
          <p:spPr>
            <a:xfrm>
              <a:off x="5490650"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93" name="Google Shape;393;p50"/>
          <p:cNvSpPr/>
          <p:nvPr/>
        </p:nvSpPr>
        <p:spPr>
          <a:xfrm>
            <a:off x="640079" y="613954"/>
            <a:ext cx="10907487" cy="1894116"/>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94" name="Google Shape;394;p50"/>
          <p:cNvSpPr txBox="1"/>
          <p:nvPr>
            <p:ph type="title"/>
          </p:nvPr>
        </p:nvSpPr>
        <p:spPr>
          <a:xfrm>
            <a:off x="1043631" y="809898"/>
            <a:ext cx="10173010" cy="155448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lang="tr-TR" sz="4800"/>
              <a:t>Karakter Irmaklarının Avantajları</a:t>
            </a:r>
            <a:endParaRPr/>
          </a:p>
        </p:txBody>
      </p:sp>
      <p:cxnSp>
        <p:nvCxnSpPr>
          <p:cNvPr id="395" name="Google Shape;395;p50"/>
          <p:cNvCxnSpPr/>
          <p:nvPr/>
        </p:nvCxnSpPr>
        <p:spPr>
          <a:xfrm rot="10800000">
            <a:off x="838200" y="6485313"/>
            <a:ext cx="10515600" cy="0"/>
          </a:xfrm>
          <a:prstGeom prst="straightConnector1">
            <a:avLst/>
          </a:prstGeom>
          <a:noFill/>
          <a:ln cap="flat" cmpd="sng" w="57150">
            <a:solidFill>
              <a:schemeClr val="accent4"/>
            </a:solidFill>
            <a:prstDash val="solid"/>
            <a:miter lim="800000"/>
            <a:headEnd len="sm" w="sm" type="none"/>
            <a:tailEnd len="sm" w="sm" type="none"/>
          </a:ln>
        </p:spPr>
      </p:cxnSp>
      <p:graphicFrame>
        <p:nvGraphicFramePr>
          <p:cNvPr id="396" name="Google Shape;396;p50"/>
          <p:cNvGraphicFramePr/>
          <p:nvPr/>
        </p:nvGraphicFramePr>
        <p:xfrm>
          <a:off x="904602" y="3046264"/>
          <a:ext cx="3000000" cy="3000000"/>
        </p:xfrm>
        <a:graphic>
          <a:graphicData uri="http://schemas.openxmlformats.org/drawingml/2006/table">
            <a:tbl>
              <a:tblPr>
                <a:noFill/>
                <a:tableStyleId>{507D9498-81B4-442F-9727-0BBD0B09CF55}</a:tableStyleId>
              </a:tblPr>
              <a:tblGrid>
                <a:gridCol w="3061350"/>
                <a:gridCol w="7317100"/>
              </a:tblGrid>
              <a:tr h="554825">
                <a:tc>
                  <a:txBody>
                    <a:bodyPr/>
                    <a:lstStyle/>
                    <a:p>
                      <a:pPr indent="0" lvl="0" marL="0" marR="0" rtl="0" algn="l">
                        <a:spcBef>
                          <a:spcPts val="0"/>
                        </a:spcBef>
                        <a:spcAft>
                          <a:spcPts val="0"/>
                        </a:spcAft>
                        <a:buNone/>
                      </a:pPr>
                      <a:r>
                        <a:rPr b="1" lang="tr-TR" sz="2500"/>
                        <a:t>Avantaj</a:t>
                      </a:r>
                      <a:endParaRPr/>
                    </a:p>
                  </a:txBody>
                  <a:tcPr marT="63050" marB="63050" marR="126100" marL="1261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lang="tr-TR" sz="2500"/>
                        <a:t>Açıklama</a:t>
                      </a:r>
                      <a:endParaRPr/>
                    </a:p>
                  </a:txBody>
                  <a:tcPr marT="63050" marB="63050" marR="126100" marL="1261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554825">
                <a:tc>
                  <a:txBody>
                    <a:bodyPr/>
                    <a:lstStyle/>
                    <a:p>
                      <a:pPr indent="0" lvl="0" marL="0" marR="0" rtl="0" algn="l">
                        <a:spcBef>
                          <a:spcPts val="0"/>
                        </a:spcBef>
                        <a:spcAft>
                          <a:spcPts val="0"/>
                        </a:spcAft>
                        <a:buNone/>
                      </a:pPr>
                      <a:r>
                        <a:rPr lang="tr-TR" sz="2500"/>
                        <a:t>Unicode desteği</a:t>
                      </a:r>
                      <a:endParaRPr/>
                    </a:p>
                  </a:txBody>
                  <a:tcPr marT="63050" marB="63050" marR="126100" marL="1261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2500"/>
                        <a:t>UTF-8, UTF-16 gibi karakter setlerini doğru işler.</a:t>
                      </a:r>
                      <a:endParaRPr/>
                    </a:p>
                  </a:txBody>
                  <a:tcPr marT="63050" marB="63050" marR="126100" marL="1261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554825">
                <a:tc>
                  <a:txBody>
                    <a:bodyPr/>
                    <a:lstStyle/>
                    <a:p>
                      <a:pPr indent="0" lvl="0" marL="0" marR="0" rtl="0" algn="l">
                        <a:spcBef>
                          <a:spcPts val="0"/>
                        </a:spcBef>
                        <a:spcAft>
                          <a:spcPts val="0"/>
                        </a:spcAft>
                        <a:buNone/>
                      </a:pPr>
                      <a:r>
                        <a:rPr lang="tr-TR" sz="2500"/>
                        <a:t>Metin dostu</a:t>
                      </a:r>
                      <a:endParaRPr/>
                    </a:p>
                  </a:txBody>
                  <a:tcPr marT="63050" marB="63050" marR="126100" marL="1261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2500"/>
                        <a:t>Özellikle yazı ve metin dosyaları için idealdir.</a:t>
                      </a:r>
                      <a:endParaRPr/>
                    </a:p>
                  </a:txBody>
                  <a:tcPr marT="63050" marB="63050" marR="126100" marL="1261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554825">
                <a:tc>
                  <a:txBody>
                    <a:bodyPr/>
                    <a:lstStyle/>
                    <a:p>
                      <a:pPr indent="0" lvl="0" marL="0" marR="0" rtl="0" algn="l">
                        <a:spcBef>
                          <a:spcPts val="0"/>
                        </a:spcBef>
                        <a:spcAft>
                          <a:spcPts val="0"/>
                        </a:spcAft>
                        <a:buNone/>
                      </a:pPr>
                      <a:r>
                        <a:rPr lang="tr-TR" sz="2500"/>
                        <a:t>Bufferlama desteği</a:t>
                      </a:r>
                      <a:endParaRPr/>
                    </a:p>
                  </a:txBody>
                  <a:tcPr marT="63050" marB="63050" marR="126100" marL="1261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2500"/>
                        <a:t>Büyük verilerde performanslı çalışır.</a:t>
                      </a:r>
                      <a:endParaRPr/>
                    </a:p>
                  </a:txBody>
                  <a:tcPr marT="63050" marB="63050" marR="126100" marL="1261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933125">
                <a:tc>
                  <a:txBody>
                    <a:bodyPr/>
                    <a:lstStyle/>
                    <a:p>
                      <a:pPr indent="0" lvl="0" marL="0" marR="0" rtl="0" algn="l">
                        <a:spcBef>
                          <a:spcPts val="0"/>
                        </a:spcBef>
                        <a:spcAft>
                          <a:spcPts val="0"/>
                        </a:spcAft>
                        <a:buNone/>
                      </a:pPr>
                      <a:r>
                        <a:rPr lang="tr-TR" sz="2500"/>
                        <a:t>Yüksek soyutlama</a:t>
                      </a:r>
                      <a:endParaRPr/>
                    </a:p>
                  </a:txBody>
                  <a:tcPr marT="63050" marB="63050" marR="126100" marL="1261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2500"/>
                        <a:t>Baytlarla uğraşmak yerine doğrudan karakterlerle çalışırsın.</a:t>
                      </a:r>
                      <a:endParaRPr/>
                    </a:p>
                  </a:txBody>
                  <a:tcPr marT="63050" marB="63050" marR="126100" marL="1261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0" name="Shape 400"/>
        <p:cNvGrpSpPr/>
        <p:nvPr/>
      </p:nvGrpSpPr>
      <p:grpSpPr>
        <a:xfrm>
          <a:off x="0" y="0"/>
          <a:ext cx="0" cy="0"/>
          <a:chOff x="0" y="0"/>
          <a:chExt cx="0" cy="0"/>
        </a:xfrm>
      </p:grpSpPr>
      <p:sp>
        <p:nvSpPr>
          <p:cNvPr id="401" name="Google Shape;401;p51"/>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402" name="Google Shape;402;p51"/>
          <p:cNvGrpSpPr/>
          <p:nvPr/>
        </p:nvGrpSpPr>
        <p:grpSpPr>
          <a:xfrm>
            <a:off x="4" y="1216597"/>
            <a:ext cx="731521" cy="673460"/>
            <a:chOff x="3940602" y="308034"/>
            <a:chExt cx="2116791" cy="3428999"/>
          </a:xfrm>
        </p:grpSpPr>
        <p:sp>
          <p:nvSpPr>
            <p:cNvPr id="403" name="Google Shape;403;p51"/>
            <p:cNvSpPr/>
            <p:nvPr/>
          </p:nvSpPr>
          <p:spPr>
            <a:xfrm>
              <a:off x="3940602"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4" name="Google Shape;404;p51"/>
            <p:cNvSpPr/>
            <p:nvPr/>
          </p:nvSpPr>
          <p:spPr>
            <a:xfrm>
              <a:off x="4715626"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5" name="Google Shape;405;p51"/>
            <p:cNvSpPr/>
            <p:nvPr/>
          </p:nvSpPr>
          <p:spPr>
            <a:xfrm>
              <a:off x="5490650"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406" name="Google Shape;406;p51"/>
          <p:cNvSpPr/>
          <p:nvPr/>
        </p:nvSpPr>
        <p:spPr>
          <a:xfrm>
            <a:off x="640079" y="613954"/>
            <a:ext cx="10907487" cy="1894116"/>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7" name="Google Shape;407;p51"/>
          <p:cNvSpPr txBox="1"/>
          <p:nvPr>
            <p:ph type="title"/>
          </p:nvPr>
        </p:nvSpPr>
        <p:spPr>
          <a:xfrm>
            <a:off x="1043631" y="809898"/>
            <a:ext cx="10173010" cy="155448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lang="tr-TR" sz="4800"/>
              <a:t>Bayt Akışı ve Karakter Akışı Arasındaki Fark</a:t>
            </a:r>
            <a:endParaRPr/>
          </a:p>
        </p:txBody>
      </p:sp>
      <p:cxnSp>
        <p:nvCxnSpPr>
          <p:cNvPr id="408" name="Google Shape;408;p51"/>
          <p:cNvCxnSpPr/>
          <p:nvPr/>
        </p:nvCxnSpPr>
        <p:spPr>
          <a:xfrm rot="10800000">
            <a:off x="838200" y="6485313"/>
            <a:ext cx="10515600" cy="0"/>
          </a:xfrm>
          <a:prstGeom prst="straightConnector1">
            <a:avLst/>
          </a:prstGeom>
          <a:noFill/>
          <a:ln cap="flat" cmpd="sng" w="57150">
            <a:solidFill>
              <a:schemeClr val="accent4"/>
            </a:solidFill>
            <a:prstDash val="solid"/>
            <a:miter lim="800000"/>
            <a:headEnd len="sm" w="sm" type="none"/>
            <a:tailEnd len="sm" w="sm" type="none"/>
          </a:ln>
        </p:spPr>
      </p:cxnSp>
      <p:graphicFrame>
        <p:nvGraphicFramePr>
          <p:cNvPr id="409" name="Google Shape;409;p51"/>
          <p:cNvGraphicFramePr/>
          <p:nvPr/>
        </p:nvGraphicFramePr>
        <p:xfrm>
          <a:off x="904602" y="3161989"/>
          <a:ext cx="3000000" cy="3000000"/>
        </p:xfrm>
        <a:graphic>
          <a:graphicData uri="http://schemas.openxmlformats.org/drawingml/2006/table">
            <a:tbl>
              <a:tblPr>
                <a:noFill/>
                <a:tableStyleId>{9998FACF-7E47-4D48-86B9-392EA9D75767}</a:tableStyleId>
              </a:tblPr>
              <a:tblGrid>
                <a:gridCol w="2651400"/>
                <a:gridCol w="4115100"/>
                <a:gridCol w="3611950"/>
              </a:tblGrid>
              <a:tr h="697250">
                <a:tc>
                  <a:txBody>
                    <a:bodyPr/>
                    <a:lstStyle/>
                    <a:p>
                      <a:pPr indent="0" lvl="0" marL="0" marR="0" rtl="0" algn="l">
                        <a:spcBef>
                          <a:spcPts val="0"/>
                        </a:spcBef>
                        <a:spcAft>
                          <a:spcPts val="0"/>
                        </a:spcAft>
                        <a:buNone/>
                      </a:pPr>
                      <a:r>
                        <a:rPr b="1" lang="tr-TR" sz="1900"/>
                        <a:t>Özellik</a:t>
                      </a:r>
                      <a:endParaRPr/>
                    </a:p>
                  </a:txBody>
                  <a:tcPr marT="47100" marB="47100" marR="94225" marL="94225" anchor="ctr"/>
                </a:tc>
                <a:tc>
                  <a:txBody>
                    <a:bodyPr/>
                    <a:lstStyle/>
                    <a:p>
                      <a:pPr indent="0" lvl="0" marL="0" marR="0" rtl="0" algn="l">
                        <a:spcBef>
                          <a:spcPts val="0"/>
                        </a:spcBef>
                        <a:spcAft>
                          <a:spcPts val="0"/>
                        </a:spcAft>
                        <a:buNone/>
                      </a:pPr>
                      <a:r>
                        <a:rPr b="1" lang="tr-TR" sz="1900"/>
                        <a:t>Bayt Akışı (InputStream/OutputStream)</a:t>
                      </a:r>
                      <a:endParaRPr/>
                    </a:p>
                  </a:txBody>
                  <a:tcPr marT="47100" marB="47100" marR="94225" marL="94225" anchor="ctr"/>
                </a:tc>
                <a:tc>
                  <a:txBody>
                    <a:bodyPr/>
                    <a:lstStyle/>
                    <a:p>
                      <a:pPr indent="0" lvl="0" marL="0" marR="0" rtl="0" algn="l">
                        <a:spcBef>
                          <a:spcPts val="0"/>
                        </a:spcBef>
                        <a:spcAft>
                          <a:spcPts val="0"/>
                        </a:spcAft>
                        <a:buNone/>
                      </a:pPr>
                      <a:r>
                        <a:rPr b="1" lang="tr-TR" sz="1900"/>
                        <a:t>Karakter Akışı (Reader/Writer)</a:t>
                      </a:r>
                      <a:endParaRPr/>
                    </a:p>
                  </a:txBody>
                  <a:tcPr marT="47100" marB="47100" marR="94225" marL="94225" anchor="ctr"/>
                </a:tc>
              </a:tr>
              <a:tr h="414600">
                <a:tc>
                  <a:txBody>
                    <a:bodyPr/>
                    <a:lstStyle/>
                    <a:p>
                      <a:pPr indent="0" lvl="0" marL="0" marR="0" rtl="0" algn="l">
                        <a:spcBef>
                          <a:spcPts val="0"/>
                        </a:spcBef>
                        <a:spcAft>
                          <a:spcPts val="0"/>
                        </a:spcAft>
                        <a:buNone/>
                      </a:pPr>
                      <a:r>
                        <a:rPr lang="tr-TR" sz="1900"/>
                        <a:t>Veri türü</a:t>
                      </a:r>
                      <a:endParaRPr/>
                    </a:p>
                  </a:txBody>
                  <a:tcPr marT="47100" marB="47100" marR="94225" marL="94225" anchor="ctr"/>
                </a:tc>
                <a:tc>
                  <a:txBody>
                    <a:bodyPr/>
                    <a:lstStyle/>
                    <a:p>
                      <a:pPr indent="0" lvl="0" marL="0" marR="0" rtl="0" algn="l">
                        <a:spcBef>
                          <a:spcPts val="0"/>
                        </a:spcBef>
                        <a:spcAft>
                          <a:spcPts val="0"/>
                        </a:spcAft>
                        <a:buNone/>
                      </a:pPr>
                      <a:r>
                        <a:rPr lang="tr-TR" sz="1900"/>
                        <a:t>Bayt (byte)</a:t>
                      </a:r>
                      <a:endParaRPr/>
                    </a:p>
                  </a:txBody>
                  <a:tcPr marT="47100" marB="47100" marR="94225" marL="94225" anchor="ctr"/>
                </a:tc>
                <a:tc>
                  <a:txBody>
                    <a:bodyPr/>
                    <a:lstStyle/>
                    <a:p>
                      <a:pPr indent="0" lvl="0" marL="0" marR="0" rtl="0" algn="l">
                        <a:spcBef>
                          <a:spcPts val="0"/>
                        </a:spcBef>
                        <a:spcAft>
                          <a:spcPts val="0"/>
                        </a:spcAft>
                        <a:buNone/>
                      </a:pPr>
                      <a:r>
                        <a:rPr lang="tr-TR" sz="1900"/>
                        <a:t>Karakter (char)</a:t>
                      </a:r>
                      <a:endParaRPr/>
                    </a:p>
                  </a:txBody>
                  <a:tcPr marT="47100" marB="47100" marR="94225" marL="94225" anchor="ctr"/>
                </a:tc>
              </a:tr>
              <a:tr h="697250">
                <a:tc>
                  <a:txBody>
                    <a:bodyPr/>
                    <a:lstStyle/>
                    <a:p>
                      <a:pPr indent="0" lvl="0" marL="0" marR="0" rtl="0" algn="l">
                        <a:spcBef>
                          <a:spcPts val="0"/>
                        </a:spcBef>
                        <a:spcAft>
                          <a:spcPts val="0"/>
                        </a:spcAft>
                        <a:buNone/>
                      </a:pPr>
                      <a:r>
                        <a:rPr lang="tr-TR" sz="1900"/>
                        <a:t>Tipik kullanım</a:t>
                      </a:r>
                      <a:endParaRPr/>
                    </a:p>
                  </a:txBody>
                  <a:tcPr marT="47100" marB="47100" marR="94225" marL="94225" anchor="ctr"/>
                </a:tc>
                <a:tc>
                  <a:txBody>
                    <a:bodyPr/>
                    <a:lstStyle/>
                    <a:p>
                      <a:pPr indent="0" lvl="0" marL="0" marR="0" rtl="0" algn="l">
                        <a:spcBef>
                          <a:spcPts val="0"/>
                        </a:spcBef>
                        <a:spcAft>
                          <a:spcPts val="0"/>
                        </a:spcAft>
                        <a:buNone/>
                      </a:pPr>
                      <a:r>
                        <a:rPr lang="tr-TR" sz="1900"/>
                        <a:t>Resim, video, ses dosyası</a:t>
                      </a:r>
                      <a:endParaRPr/>
                    </a:p>
                  </a:txBody>
                  <a:tcPr marT="47100" marB="47100" marR="94225" marL="94225" anchor="ctr"/>
                </a:tc>
                <a:tc>
                  <a:txBody>
                    <a:bodyPr/>
                    <a:lstStyle/>
                    <a:p>
                      <a:pPr indent="0" lvl="0" marL="0" marR="0" rtl="0" algn="l">
                        <a:spcBef>
                          <a:spcPts val="0"/>
                        </a:spcBef>
                        <a:spcAft>
                          <a:spcPts val="0"/>
                        </a:spcAft>
                        <a:buNone/>
                      </a:pPr>
                      <a:r>
                        <a:rPr lang="tr-TR" sz="1900"/>
                        <a:t>Yazı, metin, yapılandırılmış veri (JSON, XML)</a:t>
                      </a:r>
                      <a:endParaRPr/>
                    </a:p>
                  </a:txBody>
                  <a:tcPr marT="47100" marB="47100" marR="94225" marL="94225" anchor="ctr"/>
                </a:tc>
              </a:tr>
              <a:tr h="697250">
                <a:tc>
                  <a:txBody>
                    <a:bodyPr/>
                    <a:lstStyle/>
                    <a:p>
                      <a:pPr indent="0" lvl="0" marL="0" marR="0" rtl="0" algn="l">
                        <a:spcBef>
                          <a:spcPts val="0"/>
                        </a:spcBef>
                        <a:spcAft>
                          <a:spcPts val="0"/>
                        </a:spcAft>
                        <a:buNone/>
                      </a:pPr>
                      <a:r>
                        <a:rPr lang="tr-TR" sz="1900"/>
                        <a:t>Unicode desteği</a:t>
                      </a:r>
                      <a:endParaRPr/>
                    </a:p>
                  </a:txBody>
                  <a:tcPr marT="47100" marB="47100" marR="94225" marL="94225" anchor="ctr"/>
                </a:tc>
                <a:tc>
                  <a:txBody>
                    <a:bodyPr/>
                    <a:lstStyle/>
                    <a:p>
                      <a:pPr indent="0" lvl="0" marL="0" marR="0" rtl="0" algn="l">
                        <a:spcBef>
                          <a:spcPts val="0"/>
                        </a:spcBef>
                        <a:spcAft>
                          <a:spcPts val="0"/>
                        </a:spcAft>
                        <a:buNone/>
                      </a:pPr>
                      <a:r>
                        <a:rPr lang="tr-TR" sz="1900"/>
                        <a:t>Doğrudan yok</a:t>
                      </a:r>
                      <a:endParaRPr/>
                    </a:p>
                  </a:txBody>
                  <a:tcPr marT="47100" marB="47100" marR="94225" marL="94225" anchor="ctr"/>
                </a:tc>
                <a:tc>
                  <a:txBody>
                    <a:bodyPr/>
                    <a:lstStyle/>
                    <a:p>
                      <a:pPr indent="0" lvl="0" marL="0" marR="0" rtl="0" algn="l">
                        <a:spcBef>
                          <a:spcPts val="0"/>
                        </a:spcBef>
                        <a:spcAft>
                          <a:spcPts val="0"/>
                        </a:spcAft>
                        <a:buNone/>
                      </a:pPr>
                      <a:r>
                        <a:rPr lang="tr-TR" sz="1900"/>
                        <a:t>Doğrudan destekli (UTF-8, UTF-16)</a:t>
                      </a:r>
                      <a:endParaRPr/>
                    </a:p>
                  </a:txBody>
                  <a:tcPr marT="47100" marB="47100" marR="94225" marL="94225" anchor="ctr"/>
                </a:tc>
              </a:tr>
              <a:tr h="414600">
                <a:tc>
                  <a:txBody>
                    <a:bodyPr/>
                    <a:lstStyle/>
                    <a:p>
                      <a:pPr indent="0" lvl="0" marL="0" marR="0" rtl="0" algn="l">
                        <a:spcBef>
                          <a:spcPts val="0"/>
                        </a:spcBef>
                        <a:spcAft>
                          <a:spcPts val="0"/>
                        </a:spcAft>
                        <a:buNone/>
                      </a:pPr>
                      <a:r>
                        <a:rPr lang="tr-TR" sz="1900"/>
                        <a:t>Hız</a:t>
                      </a:r>
                      <a:endParaRPr/>
                    </a:p>
                  </a:txBody>
                  <a:tcPr marT="47100" marB="47100" marR="94225" marL="94225" anchor="ctr"/>
                </a:tc>
                <a:tc>
                  <a:txBody>
                    <a:bodyPr/>
                    <a:lstStyle/>
                    <a:p>
                      <a:pPr indent="0" lvl="0" marL="0" marR="0" rtl="0" algn="l">
                        <a:spcBef>
                          <a:spcPts val="0"/>
                        </a:spcBef>
                        <a:spcAft>
                          <a:spcPts val="0"/>
                        </a:spcAft>
                        <a:buNone/>
                      </a:pPr>
                      <a:r>
                        <a:rPr lang="tr-TR" sz="1900"/>
                        <a:t>Raw veri için hızlı</a:t>
                      </a:r>
                      <a:endParaRPr/>
                    </a:p>
                  </a:txBody>
                  <a:tcPr marT="47100" marB="47100" marR="94225" marL="94225" anchor="ctr"/>
                </a:tc>
                <a:tc>
                  <a:txBody>
                    <a:bodyPr/>
                    <a:lstStyle/>
                    <a:p>
                      <a:pPr indent="0" lvl="0" marL="0" marR="0" rtl="0" algn="l">
                        <a:spcBef>
                          <a:spcPts val="0"/>
                        </a:spcBef>
                        <a:spcAft>
                          <a:spcPts val="0"/>
                        </a:spcAft>
                        <a:buNone/>
                      </a:pPr>
                      <a:r>
                        <a:rPr lang="tr-TR" sz="1900"/>
                        <a:t>Metin işlemleri için daha uygun</a:t>
                      </a:r>
                      <a:endParaRPr/>
                    </a:p>
                  </a:txBody>
                  <a:tcPr marT="47100" marB="47100" marR="94225" marL="94225" anchor="ct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4" name="Shape 104"/>
        <p:cNvGrpSpPr/>
        <p:nvPr/>
      </p:nvGrpSpPr>
      <p:grpSpPr>
        <a:xfrm>
          <a:off x="0" y="0"/>
          <a:ext cx="0" cy="0"/>
          <a:chOff x="0" y="0"/>
          <a:chExt cx="0" cy="0"/>
        </a:xfrm>
      </p:grpSpPr>
      <p:sp>
        <p:nvSpPr>
          <p:cNvPr id="105" name="Google Shape;105;p16"/>
          <p:cNvSpPr/>
          <p:nvPr/>
        </p:nvSpPr>
        <p:spPr>
          <a:xfrm>
            <a:off x="-1" y="0"/>
            <a:ext cx="12191999"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6" name="Google Shape;106;p16"/>
          <p:cNvSpPr/>
          <p:nvPr/>
        </p:nvSpPr>
        <p:spPr>
          <a:xfrm>
            <a:off x="-1240" y="0"/>
            <a:ext cx="4617491" cy="6858000"/>
          </a:xfrm>
          <a:prstGeom prst="rect">
            <a:avLst/>
          </a:prstGeom>
          <a:solidFill>
            <a:schemeClr val="lt1"/>
          </a:solidFill>
          <a:ln>
            <a:noFill/>
          </a:ln>
          <a:effectLst>
            <a:outerShdw blurRad="203200" sx="94000" rotWithShape="0" algn="t" dir="21540000" dist="88900" sy="94000">
              <a:srgbClr val="000000">
                <a:alpha val="2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7" name="Google Shape;107;p16"/>
          <p:cNvSpPr/>
          <p:nvPr/>
        </p:nvSpPr>
        <p:spPr>
          <a:xfrm>
            <a:off x="-1240" y="-1"/>
            <a:ext cx="4617491" cy="5136739"/>
          </a:xfrm>
          <a:prstGeom prst="rect">
            <a:avLst/>
          </a:prstGeom>
          <a:solidFill>
            <a:schemeClr val="lt1"/>
          </a:solidFill>
          <a:ln>
            <a:noFill/>
          </a:ln>
          <a:effectLst>
            <a:outerShdw blurRad="177800" sx="97000" rotWithShape="0" algn="t" dir="5400000" dist="101600" sy="97000">
              <a:srgbClr val="000000">
                <a:alpha val="2470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8" name="Google Shape;108;p16"/>
          <p:cNvSpPr txBox="1"/>
          <p:nvPr>
            <p:ph type="title"/>
          </p:nvPr>
        </p:nvSpPr>
        <p:spPr>
          <a:xfrm>
            <a:off x="652887" y="617921"/>
            <a:ext cx="3482041" cy="398858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solidFill>
                  <a:schemeClr val="dk1"/>
                </a:solidFill>
                <a:latin typeface="Play"/>
                <a:ea typeface="Play"/>
                <a:cs typeface="Play"/>
                <a:sym typeface="Play"/>
              </a:rPr>
              <a:t>Önemli Alt Sınıflar (InputStream ailesi)</a:t>
            </a:r>
            <a:endParaRPr/>
          </a:p>
        </p:txBody>
      </p:sp>
      <p:graphicFrame>
        <p:nvGraphicFramePr>
          <p:cNvPr id="109" name="Google Shape;109;p16"/>
          <p:cNvGraphicFramePr/>
          <p:nvPr/>
        </p:nvGraphicFramePr>
        <p:xfrm>
          <a:off x="4787816" y="1395712"/>
          <a:ext cx="3000000" cy="3000000"/>
        </p:xfrm>
        <a:graphic>
          <a:graphicData uri="http://schemas.openxmlformats.org/drawingml/2006/table">
            <a:tbl>
              <a:tblPr>
                <a:noFill/>
                <a:tableStyleId>{507D9498-81B4-442F-9727-0BBD0B09CF55}</a:tableStyleId>
              </a:tblPr>
              <a:tblGrid>
                <a:gridCol w="2794200"/>
                <a:gridCol w="4226550"/>
              </a:tblGrid>
              <a:tr h="276275">
                <a:tc>
                  <a:txBody>
                    <a:bodyPr/>
                    <a:lstStyle/>
                    <a:p>
                      <a:pPr indent="0" lvl="0" marL="0" marR="0" rtl="0" algn="l">
                        <a:spcBef>
                          <a:spcPts val="0"/>
                        </a:spcBef>
                        <a:spcAft>
                          <a:spcPts val="0"/>
                        </a:spcAft>
                        <a:buNone/>
                      </a:pPr>
                      <a:r>
                        <a:rPr b="1" lang="tr-TR" sz="1400"/>
                        <a:t>Sınıf</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lang="tr-TR" sz="1400"/>
                        <a:t>Açıklama</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76275">
                <a:tc>
                  <a:txBody>
                    <a:bodyPr/>
                    <a:lstStyle/>
                    <a:p>
                      <a:pPr indent="0" lvl="0" marL="0" marR="0" rtl="0" algn="l">
                        <a:lnSpc>
                          <a:spcPct val="100000"/>
                        </a:lnSpc>
                        <a:spcBef>
                          <a:spcPts val="0"/>
                        </a:spcBef>
                        <a:spcAft>
                          <a:spcPts val="0"/>
                        </a:spcAft>
                        <a:buClr>
                          <a:schemeClr val="dk1"/>
                        </a:buClr>
                        <a:buSzPts val="1400"/>
                        <a:buFont typeface="Arial"/>
                        <a:buNone/>
                      </a:pPr>
                      <a:r>
                        <a:rPr b="1" lang="tr-TR" sz="1400"/>
                        <a:t>FileInputStream</a:t>
                      </a:r>
                      <a:endParaRPr sz="1400"/>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400"/>
                        <a:buFont typeface="Arial"/>
                        <a:buNone/>
                      </a:pPr>
                      <a:r>
                        <a:rPr lang="tr-TR" sz="1400"/>
                        <a:t>Bir dosyadan bayt bayt veri okur.</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76275">
                <a:tc>
                  <a:txBody>
                    <a:bodyPr/>
                    <a:lstStyle/>
                    <a:p>
                      <a:pPr indent="0" lvl="0" marL="0" marR="0" rtl="0" algn="l">
                        <a:spcBef>
                          <a:spcPts val="0"/>
                        </a:spcBef>
                        <a:spcAft>
                          <a:spcPts val="0"/>
                        </a:spcAft>
                        <a:buNone/>
                      </a:pPr>
                      <a:r>
                        <a:rPr b="1" lang="tr-TR" sz="1400"/>
                        <a:t>ByteArrayInputStream</a:t>
                      </a:r>
                      <a:endParaRPr sz="1400"/>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400"/>
                        <a:buFont typeface="Arial"/>
                        <a:buNone/>
                      </a:pPr>
                      <a:r>
                        <a:rPr lang="tr-TR" sz="1400"/>
                        <a:t>Bellekteki bir bayt dizisinden (byte[]) veri okur.</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76275">
                <a:tc>
                  <a:txBody>
                    <a:bodyPr/>
                    <a:lstStyle/>
                    <a:p>
                      <a:pPr indent="0" lvl="0" marL="0" marR="0" rtl="0" algn="l">
                        <a:spcBef>
                          <a:spcPts val="0"/>
                        </a:spcBef>
                        <a:spcAft>
                          <a:spcPts val="0"/>
                        </a:spcAft>
                        <a:buNone/>
                      </a:pPr>
                      <a:r>
                        <a:rPr b="1" lang="tr-TR" sz="1400"/>
                        <a:t>PipedInputStream</a:t>
                      </a:r>
                      <a:endParaRPr sz="1400"/>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400"/>
                        <a:t>İki thread arasında veri akışı sağlar (boru hattı gibi).</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83475">
                <a:tc>
                  <a:txBody>
                    <a:bodyPr/>
                    <a:lstStyle/>
                    <a:p>
                      <a:pPr indent="0" lvl="0" marL="0" marR="0" rtl="0" algn="l">
                        <a:spcBef>
                          <a:spcPts val="0"/>
                        </a:spcBef>
                        <a:spcAft>
                          <a:spcPts val="0"/>
                        </a:spcAft>
                        <a:buNone/>
                      </a:pPr>
                      <a:r>
                        <a:rPr b="1" lang="tr-TR" sz="1400"/>
                        <a:t>FilterInputStream</a:t>
                      </a:r>
                      <a:endParaRPr sz="1400"/>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400"/>
                        <a:t>Başka bir InputStream'i sarar ve işlevsellik ekler. (</a:t>
                      </a:r>
                      <a:r>
                        <a:rPr b="1" lang="tr-TR" sz="1400">
                          <a:solidFill>
                            <a:srgbClr val="FF0000"/>
                          </a:solidFill>
                        </a:rPr>
                        <a:t>Decorator Pattern</a:t>
                      </a:r>
                      <a:r>
                        <a:rPr lang="tr-TR" sz="1400"/>
                        <a:t>)</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76275">
                <a:tc>
                  <a:txBody>
                    <a:bodyPr/>
                    <a:lstStyle/>
                    <a:p>
                      <a:pPr indent="0" lvl="0" marL="0" marR="0" rtl="0" algn="l">
                        <a:spcBef>
                          <a:spcPts val="0"/>
                        </a:spcBef>
                        <a:spcAft>
                          <a:spcPts val="0"/>
                        </a:spcAft>
                        <a:buNone/>
                      </a:pPr>
                      <a:r>
                        <a:rPr lang="tr-TR" sz="1400"/>
                        <a:t>    |---- </a:t>
                      </a:r>
                      <a:r>
                        <a:rPr b="1" lang="tr-TR" sz="1400"/>
                        <a:t>BufferedInputStream</a:t>
                      </a:r>
                      <a:endParaRPr sz="1400"/>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400"/>
                        <a:t>Veriyi tamponlayarak hızlı okuma sağlar.</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83475">
                <a:tc>
                  <a:txBody>
                    <a:bodyPr/>
                    <a:lstStyle/>
                    <a:p>
                      <a:pPr indent="0" lvl="0" marL="0" marR="0" rtl="0" algn="l">
                        <a:spcBef>
                          <a:spcPts val="0"/>
                        </a:spcBef>
                        <a:spcAft>
                          <a:spcPts val="0"/>
                        </a:spcAft>
                        <a:buNone/>
                      </a:pPr>
                      <a:r>
                        <a:rPr lang="tr-TR" sz="1400"/>
                        <a:t>    |---- </a:t>
                      </a:r>
                      <a:r>
                        <a:rPr b="1" lang="tr-TR" sz="1400"/>
                        <a:t>DataInputStream</a:t>
                      </a:r>
                      <a:endParaRPr sz="1400"/>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400"/>
                        <a:t>int, double, boolean gibi veri türlerini doğrudan okur.</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83475">
                <a:tc>
                  <a:txBody>
                    <a:bodyPr/>
                    <a:lstStyle/>
                    <a:p>
                      <a:pPr indent="0" lvl="0" marL="0" marR="0" rtl="0" algn="l">
                        <a:spcBef>
                          <a:spcPts val="0"/>
                        </a:spcBef>
                        <a:spcAft>
                          <a:spcPts val="0"/>
                        </a:spcAft>
                        <a:buNone/>
                      </a:pPr>
                      <a:r>
                        <a:rPr lang="tr-TR" sz="1400"/>
                        <a:t>    |----</a:t>
                      </a:r>
                      <a:r>
                        <a:rPr b="1" lang="tr-TR" sz="1400"/>
                        <a:t>PushbackInputStream</a:t>
                      </a:r>
                      <a:endParaRPr sz="1400"/>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400"/>
                        <a:t>Okunan baytı geri itip tekrar okumaya izin verir (unread).</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83475">
                <a:tc>
                  <a:txBody>
                    <a:bodyPr/>
                    <a:lstStyle/>
                    <a:p>
                      <a:pPr indent="0" lvl="0" marL="0" marR="0" rtl="0" algn="l">
                        <a:spcBef>
                          <a:spcPts val="0"/>
                        </a:spcBef>
                        <a:spcAft>
                          <a:spcPts val="0"/>
                        </a:spcAft>
                        <a:buNone/>
                      </a:pPr>
                      <a:r>
                        <a:rPr lang="tr-TR" sz="1400"/>
                        <a:t>     |---- </a:t>
                      </a:r>
                      <a:r>
                        <a:rPr b="1" lang="tr-TR" sz="1400"/>
                        <a:t>CheckedInputStream</a:t>
                      </a:r>
                      <a:endParaRPr sz="1400"/>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400"/>
                        <a:t>Okuma sırasında hata kontrolü yapar (checksum gibi).</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76275">
                <a:tc>
                  <a:txBody>
                    <a:bodyPr/>
                    <a:lstStyle/>
                    <a:p>
                      <a:pPr indent="0" lvl="0" marL="0" marR="0" rtl="0" algn="l">
                        <a:spcBef>
                          <a:spcPts val="0"/>
                        </a:spcBef>
                        <a:spcAft>
                          <a:spcPts val="0"/>
                        </a:spcAft>
                        <a:buNone/>
                      </a:pPr>
                      <a:r>
                        <a:rPr b="1" lang="tr-TR" sz="1400"/>
                        <a:t>ObjectInputStream</a:t>
                      </a:r>
                      <a:endParaRPr sz="1400"/>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400"/>
                        <a:t>Java nesnelerini (Serializable) dosyadan okur.</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76275">
                <a:tc>
                  <a:txBody>
                    <a:bodyPr/>
                    <a:lstStyle/>
                    <a:p>
                      <a:pPr indent="0" lvl="0" marL="0" marR="0" rtl="0" algn="l">
                        <a:spcBef>
                          <a:spcPts val="0"/>
                        </a:spcBef>
                        <a:spcAft>
                          <a:spcPts val="0"/>
                        </a:spcAft>
                        <a:buNone/>
                      </a:pPr>
                      <a:r>
                        <a:rPr b="1" lang="tr-TR" sz="1400"/>
                        <a:t>SequenceInputStream</a:t>
                      </a:r>
                      <a:endParaRPr sz="1400"/>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400"/>
                        <a:t>Birden fazla InputStream'i sırayla birleştirir.</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83475">
                <a:tc>
                  <a:txBody>
                    <a:bodyPr/>
                    <a:lstStyle/>
                    <a:p>
                      <a:pPr indent="0" lvl="0" marL="0" marR="0" rtl="0" algn="l">
                        <a:spcBef>
                          <a:spcPts val="0"/>
                        </a:spcBef>
                        <a:spcAft>
                          <a:spcPts val="0"/>
                        </a:spcAft>
                        <a:buNone/>
                      </a:pPr>
                      <a:r>
                        <a:rPr b="1" lang="tr-TR" sz="1400"/>
                        <a:t>AudioInputStream</a:t>
                      </a:r>
                      <a:endParaRPr sz="1400"/>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400"/>
                        <a:t>Ses verilerini (audio data) bayt olarak okur (javax.sound.sampled paketinde).</a:t>
                      </a:r>
                      <a:endParaRPr/>
                    </a:p>
                  </a:txBody>
                  <a:tcPr marT="34525" marB="34525" marR="69075" marL="690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3" name="Shape 413"/>
        <p:cNvGrpSpPr/>
        <p:nvPr/>
      </p:nvGrpSpPr>
      <p:grpSpPr>
        <a:xfrm>
          <a:off x="0" y="0"/>
          <a:ext cx="0" cy="0"/>
          <a:chOff x="0" y="0"/>
          <a:chExt cx="0" cy="0"/>
        </a:xfrm>
      </p:grpSpPr>
      <p:sp>
        <p:nvSpPr>
          <p:cNvPr id="414" name="Google Shape;414;p52"/>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5" name="Google Shape;415;p52"/>
          <p:cNvSpPr/>
          <p:nvPr/>
        </p:nvSpPr>
        <p:spPr>
          <a:xfrm>
            <a:off x="1" y="1"/>
            <a:ext cx="5217023" cy="3994777"/>
          </a:xfrm>
          <a:custGeom>
            <a:rect b="b" l="l" r="r" t="t"/>
            <a:pathLst>
              <a:path extrusionOk="0" h="3994777" w="5217023">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6" name="Google Shape;416;p52"/>
          <p:cNvSpPr txBox="1"/>
          <p:nvPr>
            <p:ph type="title"/>
          </p:nvPr>
        </p:nvSpPr>
        <p:spPr>
          <a:xfrm>
            <a:off x="838200" y="673770"/>
            <a:ext cx="3220329" cy="202722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FFFFFF"/>
              </a:buClr>
              <a:buSzPts val="3400"/>
              <a:buFont typeface="Play"/>
              <a:buNone/>
            </a:pPr>
            <a:r>
              <a:rPr b="1" lang="tr-TR" sz="3400">
                <a:solidFill>
                  <a:srgbClr val="FFFFFF"/>
                </a:solidFill>
              </a:rPr>
              <a:t>Java'da İleri Düzey Dosya ve Akış İşlemleri- File Class</a:t>
            </a:r>
            <a:endParaRPr sz="3400">
              <a:solidFill>
                <a:srgbClr val="FFFFFF"/>
              </a:solidFill>
            </a:endParaRPr>
          </a:p>
        </p:txBody>
      </p:sp>
      <p:grpSp>
        <p:nvGrpSpPr>
          <p:cNvPr id="417" name="Google Shape;417;p52"/>
          <p:cNvGrpSpPr/>
          <p:nvPr/>
        </p:nvGrpSpPr>
        <p:grpSpPr>
          <a:xfrm>
            <a:off x="5358746" y="289825"/>
            <a:ext cx="6178981" cy="6178981"/>
            <a:chOff x="-183926" y="-251781"/>
            <a:chExt cx="6178981" cy="6178981"/>
          </a:xfrm>
        </p:grpSpPr>
        <p:sp>
          <p:nvSpPr>
            <p:cNvPr id="418" name="Google Shape;418;p52"/>
            <p:cNvSpPr/>
            <p:nvPr/>
          </p:nvSpPr>
          <p:spPr>
            <a:xfrm>
              <a:off x="-183926" y="-251781"/>
              <a:ext cx="6178981" cy="6178981"/>
            </a:xfrm>
            <a:custGeom>
              <a:rect b="b" l="l" r="r" t="t"/>
              <a:pathLst>
                <a:path extrusionOk="0" h="120000" w="120000">
                  <a:moveTo>
                    <a:pt x="88925" y="12339"/>
                  </a:moveTo>
                  <a:lnTo>
                    <a:pt x="88925" y="12339"/>
                  </a:lnTo>
                  <a:cubicBezTo>
                    <a:pt x="108253" y="24069"/>
                    <a:pt x="118584" y="46310"/>
                    <a:pt x="115078" y="68646"/>
                  </a:cubicBezTo>
                  <a:cubicBezTo>
                    <a:pt x="111572" y="90981"/>
                    <a:pt x="94923" y="108988"/>
                    <a:pt x="72931" y="114232"/>
                  </a:cubicBezTo>
                  <a:cubicBezTo>
                    <a:pt x="50939" y="119476"/>
                    <a:pt x="27957" y="110918"/>
                    <a:pt x="14749" y="92568"/>
                  </a:cubicBezTo>
                  <a:cubicBezTo>
                    <a:pt x="1542" y="74217"/>
                    <a:pt x="725" y="49708"/>
                    <a:pt x="12681" y="30518"/>
                  </a:cubicBezTo>
                  <a:lnTo>
                    <a:pt x="9315" y="27952"/>
                  </a:lnTo>
                  <a:lnTo>
                    <a:pt x="18201" y="28125"/>
                  </a:lnTo>
                  <a:lnTo>
                    <a:pt x="21137" y="36967"/>
                  </a:lnTo>
                  <a:lnTo>
                    <a:pt x="17773" y="34402"/>
                  </a:lnTo>
                  <a:lnTo>
                    <a:pt x="17773" y="34402"/>
                  </a:lnTo>
                  <a:cubicBezTo>
                    <a:pt x="3637" y="57720"/>
                    <a:pt x="11078" y="88083"/>
                    <a:pt x="34395" y="102223"/>
                  </a:cubicBezTo>
                  <a:cubicBezTo>
                    <a:pt x="57711" y="116362"/>
                    <a:pt x="88075" y="108926"/>
                    <a:pt x="102218" y="85612"/>
                  </a:cubicBezTo>
                  <a:cubicBezTo>
                    <a:pt x="116362" y="62299"/>
                    <a:pt x="108931" y="31933"/>
                    <a:pt x="85619" y="17786"/>
                  </a:cubicBezTo>
                  <a:close/>
                </a:path>
              </a:pathLst>
            </a:custGeom>
            <a:solidFill>
              <a:srgbClr val="DFC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2"/>
            <p:cNvSpPr/>
            <p:nvPr/>
          </p:nvSpPr>
          <p:spPr>
            <a:xfrm>
              <a:off x="861405" y="0"/>
              <a:ext cx="4088317" cy="2044158"/>
            </a:xfrm>
            <a:prstGeom prst="roundRect">
              <a:avLst>
                <a:gd fmla="val 16667" name="adj"/>
              </a:avLst>
            </a:prstGeom>
            <a:solidFill>
              <a:srgbClr val="A02891"/>
            </a:solidFill>
            <a:ln cap="flat" cmpd="sng" w="1905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2"/>
            <p:cNvSpPr txBox="1"/>
            <p:nvPr/>
          </p:nvSpPr>
          <p:spPr>
            <a:xfrm>
              <a:off x="961193" y="99788"/>
              <a:ext cx="3888741" cy="1844582"/>
            </a:xfrm>
            <a:prstGeom prst="rect">
              <a:avLst/>
            </a:prstGeom>
            <a:noFill/>
            <a:ln>
              <a:noFill/>
            </a:ln>
          </p:spPr>
          <p:txBody>
            <a:bodyPr anchorCtr="0" anchor="ctr" bIns="91425" lIns="91425" spcFirstLastPara="1" rIns="91425" wrap="square" tIns="91425">
              <a:noAutofit/>
            </a:bodyPr>
            <a:lstStyle/>
            <a:p>
              <a:pPr indent="0" lvl="0" marL="0" marR="0" rtl="0" algn="ctr">
                <a:lnSpc>
                  <a:spcPct val="90000"/>
                </a:lnSpc>
                <a:spcBef>
                  <a:spcPts val="0"/>
                </a:spcBef>
                <a:spcAft>
                  <a:spcPts val="0"/>
                </a:spcAft>
                <a:buClr>
                  <a:schemeClr val="lt1"/>
                </a:buClr>
                <a:buSzPts val="2400"/>
                <a:buFont typeface="Arial"/>
                <a:buNone/>
              </a:pPr>
              <a:r>
                <a:rPr lang="tr-TR" sz="2400">
                  <a:solidFill>
                    <a:schemeClr val="lt1"/>
                  </a:solidFill>
                  <a:latin typeface="Arial"/>
                  <a:ea typeface="Arial"/>
                  <a:cs typeface="Arial"/>
                  <a:sym typeface="Arial"/>
                </a:rPr>
                <a:t>File sınıfı, dosya ve dizinlerin adı, yolu, özellikleri ile ilgili işlemler yapar.</a:t>
              </a:r>
              <a:endParaRPr sz="2400">
                <a:solidFill>
                  <a:schemeClr val="lt1"/>
                </a:solidFill>
                <a:latin typeface="Arial"/>
                <a:ea typeface="Arial"/>
                <a:cs typeface="Arial"/>
                <a:sym typeface="Arial"/>
              </a:endParaRPr>
            </a:p>
          </p:txBody>
        </p:sp>
        <p:sp>
          <p:nvSpPr>
            <p:cNvPr id="421" name="Google Shape;421;p52"/>
            <p:cNvSpPr/>
            <p:nvPr/>
          </p:nvSpPr>
          <p:spPr>
            <a:xfrm>
              <a:off x="861405" y="3634060"/>
              <a:ext cx="4088317" cy="2044158"/>
            </a:xfrm>
            <a:prstGeom prst="roundRect">
              <a:avLst>
                <a:gd fmla="val 16667" name="adj"/>
              </a:avLst>
            </a:prstGeom>
            <a:solidFill>
              <a:srgbClr val="4CA62C"/>
            </a:solidFill>
            <a:ln cap="flat" cmpd="sng" w="1905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2"/>
            <p:cNvSpPr txBox="1"/>
            <p:nvPr/>
          </p:nvSpPr>
          <p:spPr>
            <a:xfrm>
              <a:off x="961193" y="3733848"/>
              <a:ext cx="3888741" cy="1844582"/>
            </a:xfrm>
            <a:prstGeom prst="rect">
              <a:avLst/>
            </a:prstGeom>
            <a:noFill/>
            <a:ln>
              <a:noFill/>
            </a:ln>
          </p:spPr>
          <p:txBody>
            <a:bodyPr anchorCtr="0" anchor="ctr" bIns="91425" lIns="91425" spcFirstLastPara="1" rIns="91425" wrap="square" tIns="91425">
              <a:noAutofit/>
            </a:bodyPr>
            <a:lstStyle/>
            <a:p>
              <a:pPr indent="0" lvl="0" marL="0" marR="0" rtl="0" algn="ctr">
                <a:lnSpc>
                  <a:spcPct val="90000"/>
                </a:lnSpc>
                <a:spcBef>
                  <a:spcPts val="0"/>
                </a:spcBef>
                <a:spcAft>
                  <a:spcPts val="0"/>
                </a:spcAft>
                <a:buClr>
                  <a:schemeClr val="lt1"/>
                </a:buClr>
                <a:buSzPts val="2400"/>
                <a:buFont typeface="Arial"/>
                <a:buNone/>
              </a:pPr>
              <a:r>
                <a:rPr lang="tr-TR" sz="2400">
                  <a:solidFill>
                    <a:schemeClr val="lt1"/>
                  </a:solidFill>
                  <a:latin typeface="Arial"/>
                  <a:ea typeface="Arial"/>
                  <a:cs typeface="Arial"/>
                  <a:sym typeface="Arial"/>
                </a:rPr>
                <a:t>Dosya içeriğini okuma/yazma işlemi yapmaz! → Sadece dosyanın kendisiyle ilgili bilgi sağlar.</a:t>
              </a:r>
              <a:endParaRPr sz="2400">
                <a:solidFill>
                  <a:schemeClr val="lt1"/>
                </a:solidFill>
                <a:latin typeface="Arial"/>
                <a:ea typeface="Arial"/>
                <a:cs typeface="Arial"/>
                <a:sym typeface="Aria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5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Java'da İleri Düzey Dosya ve Akış İşlemleri- File Class</a:t>
            </a:r>
            <a:endParaRPr/>
          </a:p>
        </p:txBody>
      </p:sp>
      <p:sp>
        <p:nvSpPr>
          <p:cNvPr id="428" name="Google Shape;428;p5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90000"/>
              </a:lnSpc>
              <a:spcBef>
                <a:spcPts val="0"/>
              </a:spcBef>
              <a:spcAft>
                <a:spcPts val="0"/>
              </a:spcAft>
              <a:buClr>
                <a:schemeClr val="dk1"/>
              </a:buClr>
              <a:buSzPct val="100000"/>
              <a:buNone/>
            </a:pPr>
            <a:r>
              <a:rPr lang="tr-TR"/>
              <a:t>import java.io.File;</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public class FileExample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File file = new File("example.txt");</a:t>
            </a:r>
            <a:endParaRPr/>
          </a:p>
          <a:p>
            <a:pPr indent="0" lvl="0" marL="0" rtl="0" algn="l">
              <a:lnSpc>
                <a:spcPct val="90000"/>
              </a:lnSpc>
              <a:spcBef>
                <a:spcPts val="1000"/>
              </a:spcBef>
              <a:spcAft>
                <a:spcPts val="0"/>
              </a:spcAft>
              <a:buClr>
                <a:schemeClr val="dk1"/>
              </a:buClr>
              <a:buSzPct val="100000"/>
              <a:buNone/>
            </a:pPr>
            <a:r>
              <a:rPr lang="tr-TR"/>
              <a:t>        System.out.println("Var mı? " + file.exists());</a:t>
            </a:r>
            <a:endParaRPr/>
          </a:p>
          <a:p>
            <a:pPr indent="0" lvl="0" marL="0" rtl="0" algn="l">
              <a:lnSpc>
                <a:spcPct val="90000"/>
              </a:lnSpc>
              <a:spcBef>
                <a:spcPts val="1000"/>
              </a:spcBef>
              <a:spcAft>
                <a:spcPts val="0"/>
              </a:spcAft>
              <a:buClr>
                <a:schemeClr val="dk1"/>
              </a:buClr>
              <a:buSzPct val="100000"/>
              <a:buNone/>
            </a:pPr>
            <a:r>
              <a:rPr lang="tr-TR"/>
              <a:t>        System.out.println("Yol: " + file.getAbsolutePath());</a:t>
            </a:r>
            <a:endParaRPr/>
          </a:p>
          <a:p>
            <a:pPr indent="0" lvl="0" marL="0" rtl="0" algn="l">
              <a:lnSpc>
                <a:spcPct val="90000"/>
              </a:lnSpc>
              <a:spcBef>
                <a:spcPts val="1000"/>
              </a:spcBef>
              <a:spcAft>
                <a:spcPts val="0"/>
              </a:spcAft>
              <a:buClr>
                <a:schemeClr val="dk1"/>
              </a:buClr>
              <a:buSzPct val="100000"/>
              <a:buNone/>
            </a:pPr>
            <a:r>
              <a:rPr lang="tr-TR"/>
              <a:t>        System.out.println("Boyut: " + file.length() + " byte");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2" name="Shape 432"/>
        <p:cNvGrpSpPr/>
        <p:nvPr/>
      </p:nvGrpSpPr>
      <p:grpSpPr>
        <a:xfrm>
          <a:off x="0" y="0"/>
          <a:ext cx="0" cy="0"/>
          <a:chOff x="0" y="0"/>
          <a:chExt cx="0" cy="0"/>
        </a:xfrm>
      </p:grpSpPr>
      <p:sp>
        <p:nvSpPr>
          <p:cNvPr id="433" name="Google Shape;433;p54"/>
          <p:cNvSpPr/>
          <p:nvPr/>
        </p:nvSpPr>
        <p:spPr>
          <a:xfrm>
            <a:off x="0" y="0"/>
            <a:ext cx="4059050" cy="6858000"/>
          </a:xfrm>
          <a:prstGeom prst="rect">
            <a:avLst/>
          </a:prstGeom>
          <a:solidFill>
            <a:srgbClr val="40404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34" name="Google Shape;434;p54"/>
          <p:cNvSpPr txBox="1"/>
          <p:nvPr>
            <p:ph type="title"/>
          </p:nvPr>
        </p:nvSpPr>
        <p:spPr>
          <a:xfrm>
            <a:off x="838200" y="1412488"/>
            <a:ext cx="2899189" cy="436384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FFFFFF"/>
              </a:buClr>
              <a:buSzPts val="4000"/>
              <a:buFont typeface="Play"/>
              <a:buNone/>
            </a:pPr>
            <a:r>
              <a:rPr lang="tr-TR" sz="4000">
                <a:solidFill>
                  <a:srgbClr val="FFFFFF"/>
                </a:solidFill>
              </a:rPr>
              <a:t>Geçici Dosyalar (Temporary Files)</a:t>
            </a:r>
            <a:endParaRPr/>
          </a:p>
        </p:txBody>
      </p:sp>
      <p:sp>
        <p:nvSpPr>
          <p:cNvPr id="435" name="Google Shape;435;p54"/>
          <p:cNvSpPr txBox="1"/>
          <p:nvPr>
            <p:ph idx="1" type="body"/>
          </p:nvPr>
        </p:nvSpPr>
        <p:spPr>
          <a:xfrm>
            <a:off x="4380855" y="1412489"/>
            <a:ext cx="3427283" cy="436384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tr-TR" sz="2000"/>
              <a:t>Geçici dosyalar kısa süreli kullanım için yaratılır.</a:t>
            </a:r>
            <a:endParaRPr/>
          </a:p>
          <a:p>
            <a:pPr indent="-228600" lvl="0" marL="228600" rtl="0" algn="l">
              <a:lnSpc>
                <a:spcPct val="90000"/>
              </a:lnSpc>
              <a:spcBef>
                <a:spcPts val="1000"/>
              </a:spcBef>
              <a:spcAft>
                <a:spcPts val="0"/>
              </a:spcAft>
              <a:buClr>
                <a:schemeClr val="dk1"/>
              </a:buClr>
              <a:buSzPts val="2000"/>
              <a:buChar char="•"/>
            </a:pPr>
            <a:r>
              <a:rPr lang="tr-TR" sz="2000"/>
              <a:t>Sistem, dosya adını ve konumunu kendisi belirler.</a:t>
            </a:r>
            <a:endParaRPr/>
          </a:p>
          <a:p>
            <a:pPr indent="-228600" lvl="0" marL="228600" rtl="0" algn="l">
              <a:lnSpc>
                <a:spcPct val="90000"/>
              </a:lnSpc>
              <a:spcBef>
                <a:spcPts val="1000"/>
              </a:spcBef>
              <a:spcAft>
                <a:spcPts val="0"/>
              </a:spcAft>
              <a:buClr>
                <a:schemeClr val="dk1"/>
              </a:buClr>
              <a:buSzPts val="2000"/>
              <a:buChar char="•"/>
            </a:pPr>
            <a:r>
              <a:rPr lang="tr-TR" sz="2000"/>
              <a:t>Geçici dosyalar genellikle sistem kapanınca otomatik silinir.</a:t>
            </a:r>
            <a:endParaRPr/>
          </a:p>
        </p:txBody>
      </p:sp>
      <p:cxnSp>
        <p:nvCxnSpPr>
          <p:cNvPr id="436" name="Google Shape;436;p54"/>
          <p:cNvCxnSpPr/>
          <p:nvPr/>
        </p:nvCxnSpPr>
        <p:spPr>
          <a:xfrm>
            <a:off x="8129871" y="1412488"/>
            <a:ext cx="0" cy="3657600"/>
          </a:xfrm>
          <a:prstGeom prst="straightConnector1">
            <a:avLst/>
          </a:prstGeom>
          <a:noFill/>
          <a:ln cap="flat" cmpd="sng" w="12700">
            <a:solidFill>
              <a:srgbClr val="7F7F7F"/>
            </a:solidFill>
            <a:prstDash val="solid"/>
            <a:miter lim="800000"/>
            <a:headEnd len="sm" w="sm" type="none"/>
            <a:tailEnd len="sm" w="sm" type="none"/>
          </a:ln>
        </p:spPr>
      </p:cxnSp>
      <p:sp>
        <p:nvSpPr>
          <p:cNvPr id="437" name="Google Shape;437;p54"/>
          <p:cNvSpPr txBox="1"/>
          <p:nvPr>
            <p:ph idx="2" type="body"/>
          </p:nvPr>
        </p:nvSpPr>
        <p:spPr>
          <a:xfrm>
            <a:off x="8451604" y="1412489"/>
            <a:ext cx="3197701" cy="436384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400"/>
              <a:buNone/>
            </a:pPr>
            <a:r>
              <a:rPr lang="tr-TR" sz="1400"/>
              <a:t>import java.io.File;</a:t>
            </a:r>
            <a:endParaRPr/>
          </a:p>
          <a:p>
            <a:pPr indent="0" lvl="0" marL="0" rtl="0" algn="l">
              <a:lnSpc>
                <a:spcPct val="90000"/>
              </a:lnSpc>
              <a:spcBef>
                <a:spcPts val="1000"/>
              </a:spcBef>
              <a:spcAft>
                <a:spcPts val="0"/>
              </a:spcAft>
              <a:buClr>
                <a:schemeClr val="dk1"/>
              </a:buClr>
              <a:buSzPts val="1400"/>
              <a:buNone/>
            </a:pPr>
            <a:r>
              <a:rPr lang="tr-TR" sz="1400"/>
              <a:t>import java.io.IOException;</a:t>
            </a:r>
            <a:endParaRPr/>
          </a:p>
          <a:p>
            <a:pPr indent="0" lvl="0" marL="0" rtl="0" algn="l">
              <a:lnSpc>
                <a:spcPct val="90000"/>
              </a:lnSpc>
              <a:spcBef>
                <a:spcPts val="1000"/>
              </a:spcBef>
              <a:spcAft>
                <a:spcPts val="0"/>
              </a:spcAft>
              <a:buClr>
                <a:schemeClr val="dk1"/>
              </a:buClr>
              <a:buSzPts val="1400"/>
              <a:buNone/>
            </a:pPr>
            <a:r>
              <a:t/>
            </a:r>
            <a:endParaRPr sz="1400"/>
          </a:p>
          <a:p>
            <a:pPr indent="0" lvl="0" marL="0" rtl="0" algn="l">
              <a:lnSpc>
                <a:spcPct val="90000"/>
              </a:lnSpc>
              <a:spcBef>
                <a:spcPts val="1000"/>
              </a:spcBef>
              <a:spcAft>
                <a:spcPts val="0"/>
              </a:spcAft>
              <a:buClr>
                <a:schemeClr val="dk1"/>
              </a:buClr>
              <a:buSzPts val="1400"/>
              <a:buNone/>
            </a:pPr>
            <a:r>
              <a:rPr lang="tr-TR" sz="1400"/>
              <a:t>public class TempFileExample {</a:t>
            </a:r>
            <a:endParaRPr/>
          </a:p>
          <a:p>
            <a:pPr indent="0" lvl="0" marL="0" rtl="0" algn="l">
              <a:lnSpc>
                <a:spcPct val="90000"/>
              </a:lnSpc>
              <a:spcBef>
                <a:spcPts val="1000"/>
              </a:spcBef>
              <a:spcAft>
                <a:spcPts val="0"/>
              </a:spcAft>
              <a:buClr>
                <a:schemeClr val="dk1"/>
              </a:buClr>
              <a:buSzPts val="1400"/>
              <a:buNone/>
            </a:pPr>
            <a:r>
              <a:rPr lang="tr-TR" sz="1400"/>
              <a:t>    public static void main(String[] args) throws IOException {</a:t>
            </a:r>
            <a:endParaRPr/>
          </a:p>
          <a:p>
            <a:pPr indent="0" lvl="0" marL="0" rtl="0" algn="l">
              <a:lnSpc>
                <a:spcPct val="90000"/>
              </a:lnSpc>
              <a:spcBef>
                <a:spcPts val="1000"/>
              </a:spcBef>
              <a:spcAft>
                <a:spcPts val="0"/>
              </a:spcAft>
              <a:buClr>
                <a:schemeClr val="dk1"/>
              </a:buClr>
              <a:buSzPts val="1400"/>
              <a:buNone/>
            </a:pPr>
            <a:r>
              <a:rPr lang="tr-TR" sz="1400"/>
              <a:t>        File temp = File.createTempFile("myTempFile", ".txt");</a:t>
            </a:r>
            <a:endParaRPr/>
          </a:p>
          <a:p>
            <a:pPr indent="0" lvl="0" marL="0" rtl="0" algn="l">
              <a:lnSpc>
                <a:spcPct val="90000"/>
              </a:lnSpc>
              <a:spcBef>
                <a:spcPts val="1000"/>
              </a:spcBef>
              <a:spcAft>
                <a:spcPts val="0"/>
              </a:spcAft>
              <a:buClr>
                <a:schemeClr val="dk1"/>
              </a:buClr>
              <a:buSzPts val="1400"/>
              <a:buNone/>
            </a:pPr>
            <a:r>
              <a:rPr lang="tr-TR" sz="1400"/>
              <a:t>        System.out.println("Geçici dosya oluşturuldu: " + temp.getAbsolutePath());</a:t>
            </a:r>
            <a:endParaRPr/>
          </a:p>
          <a:p>
            <a:pPr indent="0" lvl="0" marL="0" rtl="0" algn="l">
              <a:lnSpc>
                <a:spcPct val="90000"/>
              </a:lnSpc>
              <a:spcBef>
                <a:spcPts val="1000"/>
              </a:spcBef>
              <a:spcAft>
                <a:spcPts val="0"/>
              </a:spcAft>
              <a:buClr>
                <a:schemeClr val="dk1"/>
              </a:buClr>
              <a:buSzPts val="1400"/>
              <a:buNone/>
            </a:pPr>
            <a:r>
              <a:rPr lang="tr-TR" sz="1400"/>
              <a:t>    }</a:t>
            </a:r>
            <a:endParaRPr/>
          </a:p>
          <a:p>
            <a:pPr indent="0" lvl="0" marL="0" rtl="0" algn="l">
              <a:lnSpc>
                <a:spcPct val="90000"/>
              </a:lnSpc>
              <a:spcBef>
                <a:spcPts val="1000"/>
              </a:spcBef>
              <a:spcAft>
                <a:spcPts val="0"/>
              </a:spcAft>
              <a:buClr>
                <a:schemeClr val="dk1"/>
              </a:buClr>
              <a:buSzPts val="1400"/>
              <a:buNone/>
            </a:pPr>
            <a:r>
              <a:rPr lang="tr-TR" sz="1400"/>
              <a:t>}</a:t>
            </a:r>
            <a:endParaRPr/>
          </a:p>
          <a:p>
            <a:pPr indent="0" lvl="0" marL="0" rtl="0" algn="l">
              <a:lnSpc>
                <a:spcPct val="90000"/>
              </a:lnSpc>
              <a:spcBef>
                <a:spcPts val="1000"/>
              </a:spcBef>
              <a:spcAft>
                <a:spcPts val="0"/>
              </a:spcAft>
              <a:buClr>
                <a:schemeClr val="dk1"/>
              </a:buClr>
              <a:buSzPts val="1400"/>
              <a:buNone/>
            </a:pPr>
            <a:r>
              <a:t/>
            </a:r>
            <a:endParaRPr sz="14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1" name="Shape 441"/>
        <p:cNvGrpSpPr/>
        <p:nvPr/>
      </p:nvGrpSpPr>
      <p:grpSpPr>
        <a:xfrm>
          <a:off x="0" y="0"/>
          <a:ext cx="0" cy="0"/>
          <a:chOff x="0" y="0"/>
          <a:chExt cx="0" cy="0"/>
        </a:xfrm>
      </p:grpSpPr>
      <p:sp>
        <p:nvSpPr>
          <p:cNvPr id="442" name="Google Shape;442;p55"/>
          <p:cNvSpPr/>
          <p:nvPr/>
        </p:nvSpPr>
        <p:spPr>
          <a:xfrm>
            <a:off x="0" y="0"/>
            <a:ext cx="4059050" cy="6858000"/>
          </a:xfrm>
          <a:prstGeom prst="rect">
            <a:avLst/>
          </a:prstGeom>
          <a:solidFill>
            <a:srgbClr val="40404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43" name="Google Shape;443;p55"/>
          <p:cNvSpPr txBox="1"/>
          <p:nvPr>
            <p:ph type="title"/>
          </p:nvPr>
        </p:nvSpPr>
        <p:spPr>
          <a:xfrm>
            <a:off x="838200" y="1412488"/>
            <a:ext cx="2899189" cy="436384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FFFFFF"/>
              </a:buClr>
              <a:buSzPts val="2500"/>
              <a:buFont typeface="Play"/>
              <a:buNone/>
            </a:pPr>
            <a:r>
              <a:rPr lang="tr-TR" sz="2500">
                <a:solidFill>
                  <a:srgbClr val="FFFFFF"/>
                </a:solidFill>
              </a:rPr>
              <a:t>Rasgele Erişimli Dosyalar (RandomAccessFile)</a:t>
            </a:r>
            <a:endParaRPr/>
          </a:p>
        </p:txBody>
      </p:sp>
      <p:sp>
        <p:nvSpPr>
          <p:cNvPr id="444" name="Google Shape;444;p55"/>
          <p:cNvSpPr txBox="1"/>
          <p:nvPr>
            <p:ph idx="1" type="body"/>
          </p:nvPr>
        </p:nvSpPr>
        <p:spPr>
          <a:xfrm>
            <a:off x="4380855" y="1412489"/>
            <a:ext cx="3427283" cy="436384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tr-TR" sz="2000"/>
              <a:t>Normal dosya akışları baştan sona çalışır.</a:t>
            </a:r>
            <a:endParaRPr/>
          </a:p>
          <a:p>
            <a:pPr indent="-228600" lvl="0" marL="228600" rtl="0" algn="l">
              <a:lnSpc>
                <a:spcPct val="90000"/>
              </a:lnSpc>
              <a:spcBef>
                <a:spcPts val="1000"/>
              </a:spcBef>
              <a:spcAft>
                <a:spcPts val="0"/>
              </a:spcAft>
              <a:buClr>
                <a:schemeClr val="dk1"/>
              </a:buClr>
              <a:buSzPts val="2000"/>
              <a:buChar char="•"/>
            </a:pPr>
            <a:r>
              <a:rPr lang="tr-TR" sz="2000"/>
              <a:t>RandomAccessFile ile dosyanın herhangi bir yerine (offset) doğrudan erişebilirsin. Hem okuma hem yazma yapılabilir.</a:t>
            </a:r>
            <a:endParaRPr/>
          </a:p>
          <a:p>
            <a:pPr indent="-228600" lvl="0" marL="228600" rtl="0" algn="l">
              <a:lnSpc>
                <a:spcPct val="90000"/>
              </a:lnSpc>
              <a:spcBef>
                <a:spcPts val="1000"/>
              </a:spcBef>
              <a:spcAft>
                <a:spcPts val="0"/>
              </a:spcAft>
              <a:buClr>
                <a:schemeClr val="dk1"/>
              </a:buClr>
              <a:buSzPts val="2000"/>
              <a:buChar char="•"/>
            </a:pPr>
            <a:r>
              <a:rPr lang="tr-TR" sz="2000"/>
              <a:t>Özellikle veri tabanları, dosya bazlı indekslemeler gibi uygulamalarda kullanılır.</a:t>
            </a:r>
            <a:endParaRPr/>
          </a:p>
        </p:txBody>
      </p:sp>
      <p:cxnSp>
        <p:nvCxnSpPr>
          <p:cNvPr id="445" name="Google Shape;445;p55"/>
          <p:cNvCxnSpPr/>
          <p:nvPr/>
        </p:nvCxnSpPr>
        <p:spPr>
          <a:xfrm>
            <a:off x="8129871" y="1412488"/>
            <a:ext cx="0" cy="3657600"/>
          </a:xfrm>
          <a:prstGeom prst="straightConnector1">
            <a:avLst/>
          </a:prstGeom>
          <a:noFill/>
          <a:ln cap="flat" cmpd="sng" w="12700">
            <a:solidFill>
              <a:srgbClr val="7F7F7F"/>
            </a:solidFill>
            <a:prstDash val="solid"/>
            <a:miter lim="800000"/>
            <a:headEnd len="sm" w="sm" type="none"/>
            <a:tailEnd len="sm" w="sm" type="none"/>
          </a:ln>
        </p:spPr>
      </p:cxnSp>
      <p:sp>
        <p:nvSpPr>
          <p:cNvPr id="446" name="Google Shape;446;p55"/>
          <p:cNvSpPr txBox="1"/>
          <p:nvPr>
            <p:ph idx="2" type="body"/>
          </p:nvPr>
        </p:nvSpPr>
        <p:spPr>
          <a:xfrm>
            <a:off x="8451604" y="1412489"/>
            <a:ext cx="3197701" cy="436384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400"/>
              <a:buNone/>
            </a:pPr>
            <a:r>
              <a:rPr lang="tr-TR" sz="1400"/>
              <a:t>import java.io.RandomAccessFile;</a:t>
            </a:r>
            <a:endParaRPr/>
          </a:p>
          <a:p>
            <a:pPr indent="0" lvl="0" marL="0" rtl="0" algn="l">
              <a:lnSpc>
                <a:spcPct val="90000"/>
              </a:lnSpc>
              <a:spcBef>
                <a:spcPts val="1000"/>
              </a:spcBef>
              <a:spcAft>
                <a:spcPts val="0"/>
              </a:spcAft>
              <a:buClr>
                <a:schemeClr val="dk1"/>
              </a:buClr>
              <a:buSzPts val="1400"/>
              <a:buNone/>
            </a:pPr>
            <a:r>
              <a:t/>
            </a:r>
            <a:endParaRPr sz="1400"/>
          </a:p>
          <a:p>
            <a:pPr indent="0" lvl="0" marL="0" rtl="0" algn="l">
              <a:lnSpc>
                <a:spcPct val="90000"/>
              </a:lnSpc>
              <a:spcBef>
                <a:spcPts val="1000"/>
              </a:spcBef>
              <a:spcAft>
                <a:spcPts val="0"/>
              </a:spcAft>
              <a:buClr>
                <a:schemeClr val="dk1"/>
              </a:buClr>
              <a:buSzPts val="1400"/>
              <a:buNone/>
            </a:pPr>
            <a:r>
              <a:rPr lang="tr-TR" sz="1400"/>
              <a:t>public class RandomAccessFileExample {</a:t>
            </a:r>
            <a:endParaRPr/>
          </a:p>
          <a:p>
            <a:pPr indent="0" lvl="0" marL="0" rtl="0" algn="l">
              <a:lnSpc>
                <a:spcPct val="90000"/>
              </a:lnSpc>
              <a:spcBef>
                <a:spcPts val="1000"/>
              </a:spcBef>
              <a:spcAft>
                <a:spcPts val="0"/>
              </a:spcAft>
              <a:buClr>
                <a:schemeClr val="dk1"/>
              </a:buClr>
              <a:buSzPts val="1400"/>
              <a:buNone/>
            </a:pPr>
            <a:r>
              <a:rPr lang="tr-TR" sz="1400"/>
              <a:t>    public static void main(String[] args) throws Exception {</a:t>
            </a:r>
            <a:endParaRPr/>
          </a:p>
          <a:p>
            <a:pPr indent="0" lvl="0" marL="0" rtl="0" algn="l">
              <a:lnSpc>
                <a:spcPct val="90000"/>
              </a:lnSpc>
              <a:spcBef>
                <a:spcPts val="1000"/>
              </a:spcBef>
              <a:spcAft>
                <a:spcPts val="0"/>
              </a:spcAft>
              <a:buClr>
                <a:schemeClr val="dk1"/>
              </a:buClr>
              <a:buSzPts val="1400"/>
              <a:buNone/>
            </a:pPr>
            <a:r>
              <a:rPr lang="tr-TR" sz="1400"/>
              <a:t>        RandomAccessFile raf = new RandomAccessFile("example.txt", "rw");</a:t>
            </a:r>
            <a:endParaRPr/>
          </a:p>
          <a:p>
            <a:pPr indent="0" lvl="0" marL="0" rtl="0" algn="l">
              <a:lnSpc>
                <a:spcPct val="90000"/>
              </a:lnSpc>
              <a:spcBef>
                <a:spcPts val="1000"/>
              </a:spcBef>
              <a:spcAft>
                <a:spcPts val="0"/>
              </a:spcAft>
              <a:buClr>
                <a:schemeClr val="dk1"/>
              </a:buClr>
              <a:buSzPts val="1400"/>
              <a:buNone/>
            </a:pPr>
            <a:r>
              <a:rPr lang="tr-TR" sz="1400"/>
              <a:t>        raf.seek(10); // 10. bayta git</a:t>
            </a:r>
            <a:endParaRPr/>
          </a:p>
          <a:p>
            <a:pPr indent="0" lvl="0" marL="0" rtl="0" algn="l">
              <a:lnSpc>
                <a:spcPct val="90000"/>
              </a:lnSpc>
              <a:spcBef>
                <a:spcPts val="1000"/>
              </a:spcBef>
              <a:spcAft>
                <a:spcPts val="0"/>
              </a:spcAft>
              <a:buClr>
                <a:schemeClr val="dk1"/>
              </a:buClr>
              <a:buSzPts val="1400"/>
              <a:buNone/>
            </a:pPr>
            <a:r>
              <a:rPr lang="tr-TR" sz="1400"/>
              <a:t>        raf.writeBytes("Değiştirildi");</a:t>
            </a:r>
            <a:endParaRPr/>
          </a:p>
          <a:p>
            <a:pPr indent="0" lvl="0" marL="0" rtl="0" algn="l">
              <a:lnSpc>
                <a:spcPct val="90000"/>
              </a:lnSpc>
              <a:spcBef>
                <a:spcPts val="1000"/>
              </a:spcBef>
              <a:spcAft>
                <a:spcPts val="0"/>
              </a:spcAft>
              <a:buClr>
                <a:schemeClr val="dk1"/>
              </a:buClr>
              <a:buSzPts val="1400"/>
              <a:buNone/>
            </a:pPr>
            <a:r>
              <a:rPr lang="tr-TR" sz="1400"/>
              <a:t>        raf.close();</a:t>
            </a:r>
            <a:endParaRPr/>
          </a:p>
          <a:p>
            <a:pPr indent="0" lvl="0" marL="0" rtl="0" algn="l">
              <a:lnSpc>
                <a:spcPct val="90000"/>
              </a:lnSpc>
              <a:spcBef>
                <a:spcPts val="1000"/>
              </a:spcBef>
              <a:spcAft>
                <a:spcPts val="0"/>
              </a:spcAft>
              <a:buClr>
                <a:schemeClr val="dk1"/>
              </a:buClr>
              <a:buSzPts val="1400"/>
              <a:buNone/>
            </a:pPr>
            <a:r>
              <a:rPr lang="tr-TR" sz="1400"/>
              <a:t>    }</a:t>
            </a:r>
            <a:endParaRPr/>
          </a:p>
          <a:p>
            <a:pPr indent="0" lvl="0" marL="0" rtl="0" algn="l">
              <a:lnSpc>
                <a:spcPct val="90000"/>
              </a:lnSpc>
              <a:spcBef>
                <a:spcPts val="1000"/>
              </a:spcBef>
              <a:spcAft>
                <a:spcPts val="0"/>
              </a:spcAft>
              <a:buClr>
                <a:schemeClr val="dk1"/>
              </a:buClr>
              <a:buSzPts val="1400"/>
              <a:buNone/>
            </a:pPr>
            <a:r>
              <a:rPr lang="tr-TR" sz="1400"/>
              <a:t>}</a:t>
            </a:r>
            <a:endParaRPr/>
          </a:p>
          <a:p>
            <a:pPr indent="0" lvl="0" marL="0" rtl="0" algn="l">
              <a:lnSpc>
                <a:spcPct val="90000"/>
              </a:lnSpc>
              <a:spcBef>
                <a:spcPts val="1000"/>
              </a:spcBef>
              <a:spcAft>
                <a:spcPts val="0"/>
              </a:spcAft>
              <a:buClr>
                <a:schemeClr val="dk1"/>
              </a:buClr>
              <a:buSzPts val="1400"/>
              <a:buNone/>
            </a:pPr>
            <a:r>
              <a:t/>
            </a:r>
            <a:endParaRPr sz="14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0" name="Shape 450"/>
        <p:cNvGrpSpPr/>
        <p:nvPr/>
      </p:nvGrpSpPr>
      <p:grpSpPr>
        <a:xfrm>
          <a:off x="0" y="0"/>
          <a:ext cx="0" cy="0"/>
          <a:chOff x="0" y="0"/>
          <a:chExt cx="0" cy="0"/>
        </a:xfrm>
      </p:grpSpPr>
      <p:sp>
        <p:nvSpPr>
          <p:cNvPr id="451" name="Google Shape;451;p56"/>
          <p:cNvSpPr/>
          <p:nvPr/>
        </p:nvSpPr>
        <p:spPr>
          <a:xfrm>
            <a:off x="0" y="0"/>
            <a:ext cx="4059050" cy="6858000"/>
          </a:xfrm>
          <a:prstGeom prst="rect">
            <a:avLst/>
          </a:prstGeom>
          <a:solidFill>
            <a:srgbClr val="40404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52" name="Google Shape;452;p56"/>
          <p:cNvSpPr txBox="1"/>
          <p:nvPr>
            <p:ph type="title"/>
          </p:nvPr>
        </p:nvSpPr>
        <p:spPr>
          <a:xfrm>
            <a:off x="838200" y="1412488"/>
            <a:ext cx="2899189" cy="436384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FFFFFF"/>
              </a:buClr>
              <a:buSzPts val="4000"/>
              <a:buFont typeface="Play"/>
              <a:buNone/>
            </a:pPr>
            <a:r>
              <a:rPr lang="tr-TR" sz="4000">
                <a:solidFill>
                  <a:srgbClr val="FFFFFF"/>
                </a:solidFill>
              </a:rPr>
              <a:t>Dönüşüm (Conversion Streams)</a:t>
            </a:r>
            <a:endParaRPr/>
          </a:p>
        </p:txBody>
      </p:sp>
      <p:sp>
        <p:nvSpPr>
          <p:cNvPr id="453" name="Google Shape;453;p56"/>
          <p:cNvSpPr txBox="1"/>
          <p:nvPr>
            <p:ph idx="1" type="body"/>
          </p:nvPr>
        </p:nvSpPr>
        <p:spPr>
          <a:xfrm>
            <a:off x="4380855" y="1412489"/>
            <a:ext cx="3427283" cy="436384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tr-TR" sz="2000"/>
              <a:t>InputStreamReader ve OutputStreamWriter sınıfları ile </a:t>
            </a:r>
            <a:endParaRPr/>
          </a:p>
          <a:p>
            <a:pPr indent="-228600" lvl="0" marL="228600" rtl="0" algn="l">
              <a:lnSpc>
                <a:spcPct val="90000"/>
              </a:lnSpc>
              <a:spcBef>
                <a:spcPts val="1000"/>
              </a:spcBef>
              <a:spcAft>
                <a:spcPts val="0"/>
              </a:spcAft>
              <a:buClr>
                <a:schemeClr val="dk1"/>
              </a:buClr>
              <a:buSzPts val="2000"/>
              <a:buChar char="•"/>
            </a:pPr>
            <a:r>
              <a:rPr lang="tr-TR" sz="2000"/>
              <a:t>Bayt Akışı ↔ Karakter Akışı dönüşümü yapılır.</a:t>
            </a:r>
            <a:endParaRPr/>
          </a:p>
          <a:p>
            <a:pPr indent="-228600" lvl="0" marL="228600" rtl="0" algn="l">
              <a:lnSpc>
                <a:spcPct val="90000"/>
              </a:lnSpc>
              <a:spcBef>
                <a:spcPts val="1000"/>
              </a:spcBef>
              <a:spcAft>
                <a:spcPts val="0"/>
              </a:spcAft>
              <a:buClr>
                <a:schemeClr val="dk1"/>
              </a:buClr>
              <a:buSzPts val="2000"/>
              <a:buChar char="•"/>
            </a:pPr>
            <a:r>
              <a:rPr lang="tr-TR" sz="2000"/>
              <a:t>Özellikle </a:t>
            </a:r>
            <a:r>
              <a:rPr b="1" lang="tr-TR" sz="2000"/>
              <a:t>ağdan gelen bayt verisini karaktere çevirmek</a:t>
            </a:r>
            <a:r>
              <a:rPr lang="tr-TR" sz="2000"/>
              <a:t> için çok kritiktir.</a:t>
            </a:r>
            <a:endParaRPr/>
          </a:p>
        </p:txBody>
      </p:sp>
      <p:cxnSp>
        <p:nvCxnSpPr>
          <p:cNvPr id="454" name="Google Shape;454;p56"/>
          <p:cNvCxnSpPr/>
          <p:nvPr/>
        </p:nvCxnSpPr>
        <p:spPr>
          <a:xfrm>
            <a:off x="8129871" y="1412488"/>
            <a:ext cx="0" cy="3657600"/>
          </a:xfrm>
          <a:prstGeom prst="straightConnector1">
            <a:avLst/>
          </a:prstGeom>
          <a:noFill/>
          <a:ln cap="flat" cmpd="sng" w="12700">
            <a:solidFill>
              <a:srgbClr val="7F7F7F"/>
            </a:solidFill>
            <a:prstDash val="solid"/>
            <a:miter lim="800000"/>
            <a:headEnd len="sm" w="sm" type="none"/>
            <a:tailEnd len="sm" w="sm" type="none"/>
          </a:ln>
        </p:spPr>
      </p:cxnSp>
      <p:sp>
        <p:nvSpPr>
          <p:cNvPr id="455" name="Google Shape;455;p56"/>
          <p:cNvSpPr txBox="1"/>
          <p:nvPr>
            <p:ph idx="2" type="body"/>
          </p:nvPr>
        </p:nvSpPr>
        <p:spPr>
          <a:xfrm>
            <a:off x="8451604" y="1412489"/>
            <a:ext cx="3197701" cy="436384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400"/>
              <a:buNone/>
            </a:pPr>
            <a:r>
              <a:rPr lang="tr-TR" sz="1400"/>
              <a:t>import java.io.*;</a:t>
            </a:r>
            <a:endParaRPr/>
          </a:p>
          <a:p>
            <a:pPr indent="0" lvl="0" marL="0" rtl="0" algn="l">
              <a:lnSpc>
                <a:spcPct val="90000"/>
              </a:lnSpc>
              <a:spcBef>
                <a:spcPts val="1000"/>
              </a:spcBef>
              <a:spcAft>
                <a:spcPts val="0"/>
              </a:spcAft>
              <a:buClr>
                <a:schemeClr val="dk1"/>
              </a:buClr>
              <a:buSzPts val="1400"/>
              <a:buNone/>
            </a:pPr>
            <a:r>
              <a:t/>
            </a:r>
            <a:endParaRPr sz="1400"/>
          </a:p>
          <a:p>
            <a:pPr indent="0" lvl="0" marL="0" rtl="0" algn="l">
              <a:lnSpc>
                <a:spcPct val="90000"/>
              </a:lnSpc>
              <a:spcBef>
                <a:spcPts val="1000"/>
              </a:spcBef>
              <a:spcAft>
                <a:spcPts val="0"/>
              </a:spcAft>
              <a:buClr>
                <a:schemeClr val="dk1"/>
              </a:buClr>
              <a:buSzPts val="1400"/>
              <a:buNone/>
            </a:pPr>
            <a:r>
              <a:rPr lang="tr-TR" sz="1400"/>
              <a:t>public class ConversionExample {</a:t>
            </a:r>
            <a:endParaRPr/>
          </a:p>
          <a:p>
            <a:pPr indent="0" lvl="0" marL="0" rtl="0" algn="l">
              <a:lnSpc>
                <a:spcPct val="90000"/>
              </a:lnSpc>
              <a:spcBef>
                <a:spcPts val="1000"/>
              </a:spcBef>
              <a:spcAft>
                <a:spcPts val="0"/>
              </a:spcAft>
              <a:buClr>
                <a:schemeClr val="dk1"/>
              </a:buClr>
              <a:buSzPts val="1400"/>
              <a:buNone/>
            </a:pPr>
            <a:r>
              <a:rPr lang="tr-TR" sz="1400"/>
              <a:t>    public static void main(String[] args) throws IOException {</a:t>
            </a:r>
            <a:endParaRPr/>
          </a:p>
          <a:p>
            <a:pPr indent="0" lvl="0" marL="0" rtl="0" algn="l">
              <a:lnSpc>
                <a:spcPct val="90000"/>
              </a:lnSpc>
              <a:spcBef>
                <a:spcPts val="1000"/>
              </a:spcBef>
              <a:spcAft>
                <a:spcPts val="0"/>
              </a:spcAft>
              <a:buClr>
                <a:schemeClr val="dk1"/>
              </a:buClr>
              <a:buSzPts val="1400"/>
              <a:buNone/>
            </a:pPr>
            <a:r>
              <a:rPr lang="tr-TR" sz="1400"/>
              <a:t>        InputStreamReader isr = new InputStreamReader(new FileInputStream("example.txt"), "UTF-8");</a:t>
            </a:r>
            <a:endParaRPr/>
          </a:p>
          <a:p>
            <a:pPr indent="0" lvl="0" marL="0" rtl="0" algn="l">
              <a:lnSpc>
                <a:spcPct val="90000"/>
              </a:lnSpc>
              <a:spcBef>
                <a:spcPts val="1000"/>
              </a:spcBef>
              <a:spcAft>
                <a:spcPts val="0"/>
              </a:spcAft>
              <a:buClr>
                <a:schemeClr val="dk1"/>
              </a:buClr>
              <a:buSzPts val="1400"/>
              <a:buNone/>
            </a:pPr>
            <a:r>
              <a:rPr lang="tr-TR" sz="1400"/>
              <a:t>        BufferedReader reader = new BufferedReader(isr);</a:t>
            </a:r>
            <a:endParaRPr/>
          </a:p>
          <a:p>
            <a:pPr indent="0" lvl="0" marL="0" rtl="0" algn="l">
              <a:lnSpc>
                <a:spcPct val="90000"/>
              </a:lnSpc>
              <a:spcBef>
                <a:spcPts val="1000"/>
              </a:spcBef>
              <a:spcAft>
                <a:spcPts val="0"/>
              </a:spcAft>
              <a:buClr>
                <a:schemeClr val="dk1"/>
              </a:buClr>
              <a:buSzPts val="1400"/>
              <a:buNone/>
            </a:pPr>
            <a:r>
              <a:rPr lang="tr-TR" sz="1400"/>
              <a:t>        System.out.println(reader.readLine());</a:t>
            </a:r>
            <a:endParaRPr/>
          </a:p>
          <a:p>
            <a:pPr indent="0" lvl="0" marL="0" rtl="0" algn="l">
              <a:lnSpc>
                <a:spcPct val="90000"/>
              </a:lnSpc>
              <a:spcBef>
                <a:spcPts val="1000"/>
              </a:spcBef>
              <a:spcAft>
                <a:spcPts val="0"/>
              </a:spcAft>
              <a:buClr>
                <a:schemeClr val="dk1"/>
              </a:buClr>
              <a:buSzPts val="1400"/>
              <a:buNone/>
            </a:pPr>
            <a:r>
              <a:rPr lang="tr-TR" sz="1400"/>
              <a:t>    }</a:t>
            </a:r>
            <a:endParaRPr/>
          </a:p>
          <a:p>
            <a:pPr indent="0" lvl="0" marL="0" rtl="0" algn="l">
              <a:lnSpc>
                <a:spcPct val="90000"/>
              </a:lnSpc>
              <a:spcBef>
                <a:spcPts val="1000"/>
              </a:spcBef>
              <a:spcAft>
                <a:spcPts val="0"/>
              </a:spcAft>
              <a:buClr>
                <a:schemeClr val="dk1"/>
              </a:buClr>
              <a:buSzPts val="1400"/>
              <a:buNone/>
            </a:pPr>
            <a:r>
              <a:rPr lang="tr-TR" sz="1400"/>
              <a:t>}</a:t>
            </a:r>
            <a:endParaRPr/>
          </a:p>
          <a:p>
            <a:pPr indent="0" lvl="0" marL="0" rtl="0" algn="l">
              <a:lnSpc>
                <a:spcPct val="90000"/>
              </a:lnSpc>
              <a:spcBef>
                <a:spcPts val="1000"/>
              </a:spcBef>
              <a:spcAft>
                <a:spcPts val="0"/>
              </a:spcAft>
              <a:buClr>
                <a:schemeClr val="dk1"/>
              </a:buClr>
              <a:buSzPts val="1400"/>
              <a:buNone/>
            </a:pPr>
            <a:r>
              <a:t/>
            </a:r>
            <a:endParaRPr sz="14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9" name="Shape 459"/>
        <p:cNvGrpSpPr/>
        <p:nvPr/>
      </p:nvGrpSpPr>
      <p:grpSpPr>
        <a:xfrm>
          <a:off x="0" y="0"/>
          <a:ext cx="0" cy="0"/>
          <a:chOff x="0" y="0"/>
          <a:chExt cx="0" cy="0"/>
        </a:xfrm>
      </p:grpSpPr>
      <p:sp>
        <p:nvSpPr>
          <p:cNvPr id="460" name="Google Shape;460;p5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5400"/>
              <a:buFont typeface="Play"/>
              <a:buNone/>
            </a:pPr>
            <a:r>
              <a:rPr lang="tr-TR" sz="5400"/>
              <a:t>Serializable ve Externalizable</a:t>
            </a:r>
            <a:r>
              <a:rPr lang="tr-TR" sz="5200"/>
              <a:t> </a:t>
            </a:r>
            <a:endParaRPr/>
          </a:p>
        </p:txBody>
      </p:sp>
      <p:sp>
        <p:nvSpPr>
          <p:cNvPr id="461" name="Google Shape;461;p5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tr-TR" sz="2000"/>
              <a:t>Serializable ve Externalizable arayüzleri, bir nesnenin diskte saklanması, ağ üzerinden gönderilmesi veya dosyaya yazılması gibi işlemler için kullanılır. </a:t>
            </a:r>
            <a:endParaRPr/>
          </a:p>
          <a:p>
            <a:pPr indent="-228600" lvl="0" marL="228600" rtl="0" algn="l">
              <a:lnSpc>
                <a:spcPct val="90000"/>
              </a:lnSpc>
              <a:spcBef>
                <a:spcPts val="1000"/>
              </a:spcBef>
              <a:spcAft>
                <a:spcPts val="0"/>
              </a:spcAft>
              <a:buClr>
                <a:schemeClr val="dk1"/>
              </a:buClr>
              <a:buSzPts val="2000"/>
              <a:buChar char="•"/>
            </a:pPr>
            <a:r>
              <a:rPr lang="tr-TR" sz="2000"/>
              <a:t>Bu işlem genel olarak serileştirme (</a:t>
            </a:r>
            <a:r>
              <a:rPr b="1" lang="tr-TR" sz="2000"/>
              <a:t>serialization</a:t>
            </a:r>
            <a:r>
              <a:rPr lang="tr-TR" sz="2000"/>
              <a:t>) olarak adlandırılır.</a:t>
            </a:r>
            <a:endParaRPr/>
          </a:p>
          <a:p>
            <a:pPr indent="-228600" lvl="0" marL="228600" rtl="0" algn="l">
              <a:lnSpc>
                <a:spcPct val="90000"/>
              </a:lnSpc>
              <a:spcBef>
                <a:spcPts val="1000"/>
              </a:spcBef>
              <a:spcAft>
                <a:spcPts val="0"/>
              </a:spcAft>
              <a:buClr>
                <a:schemeClr val="dk1"/>
              </a:buClr>
              <a:buSzPts val="2000"/>
              <a:buChar char="•"/>
            </a:pPr>
            <a:r>
              <a:rPr lang="tr-TR" sz="2000"/>
              <a:t>Serializable arayüzü, bir nesnenin otomatik olarak serileştirilebilir olduğunu belirtmek için kullanılır.</a:t>
            </a:r>
            <a:endParaRPr/>
          </a:p>
          <a:p>
            <a:pPr indent="-228600" lvl="0" marL="228600" rtl="0" algn="l">
              <a:lnSpc>
                <a:spcPct val="90000"/>
              </a:lnSpc>
              <a:spcBef>
                <a:spcPts val="1000"/>
              </a:spcBef>
              <a:spcAft>
                <a:spcPts val="0"/>
              </a:spcAft>
              <a:buClr>
                <a:schemeClr val="dk1"/>
              </a:buClr>
              <a:buSzPts val="2000"/>
              <a:buChar char="•"/>
            </a:pPr>
            <a:r>
              <a:rPr lang="tr-TR" sz="2000"/>
              <a:t>Boş (marker) bir arayüzdür — yani içinde metot yoktur.</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5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sz="4400"/>
              <a:t>Serializable</a:t>
            </a:r>
            <a:endParaRPr/>
          </a:p>
        </p:txBody>
      </p:sp>
      <p:sp>
        <p:nvSpPr>
          <p:cNvPr id="467" name="Google Shape;467;p5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000"/>
              <a:buNone/>
            </a:pPr>
            <a:r>
              <a:rPr lang="tr-TR" sz="1000"/>
              <a:t>import java.io.Serializable;</a:t>
            </a:r>
            <a:endParaRPr/>
          </a:p>
          <a:p>
            <a:pPr indent="0" lvl="0" marL="0" rtl="0" algn="l">
              <a:lnSpc>
                <a:spcPct val="90000"/>
              </a:lnSpc>
              <a:spcBef>
                <a:spcPts val="1000"/>
              </a:spcBef>
              <a:spcAft>
                <a:spcPts val="0"/>
              </a:spcAft>
              <a:buClr>
                <a:schemeClr val="dk1"/>
              </a:buClr>
              <a:buSzPts val="1000"/>
              <a:buNone/>
            </a:pPr>
            <a:r>
              <a:rPr lang="tr-TR" sz="1000"/>
              <a:t>public class Person implements Serializable {</a:t>
            </a:r>
            <a:endParaRPr/>
          </a:p>
          <a:p>
            <a:pPr indent="0" lvl="0" marL="0" rtl="0" algn="l">
              <a:lnSpc>
                <a:spcPct val="90000"/>
              </a:lnSpc>
              <a:spcBef>
                <a:spcPts val="1000"/>
              </a:spcBef>
              <a:spcAft>
                <a:spcPts val="0"/>
              </a:spcAft>
              <a:buClr>
                <a:schemeClr val="dk1"/>
              </a:buClr>
              <a:buSzPts val="1000"/>
              <a:buNone/>
            </a:pPr>
            <a:r>
              <a:rPr lang="tr-TR" sz="1000"/>
              <a:t>    private static final long serialVersionUID = 1L;</a:t>
            </a:r>
            <a:endParaRPr/>
          </a:p>
          <a:p>
            <a:pPr indent="0" lvl="0" marL="0" rtl="0" algn="l">
              <a:lnSpc>
                <a:spcPct val="90000"/>
              </a:lnSpc>
              <a:spcBef>
                <a:spcPts val="1000"/>
              </a:spcBef>
              <a:spcAft>
                <a:spcPts val="0"/>
              </a:spcAft>
              <a:buClr>
                <a:schemeClr val="dk1"/>
              </a:buClr>
              <a:buSzPts val="1000"/>
              <a:buNone/>
            </a:pPr>
            <a:r>
              <a:rPr lang="tr-TR" sz="1000"/>
              <a:t>    private String isim;</a:t>
            </a:r>
            <a:endParaRPr/>
          </a:p>
          <a:p>
            <a:pPr indent="0" lvl="0" marL="0" rtl="0" algn="l">
              <a:lnSpc>
                <a:spcPct val="90000"/>
              </a:lnSpc>
              <a:spcBef>
                <a:spcPts val="1000"/>
              </a:spcBef>
              <a:spcAft>
                <a:spcPts val="0"/>
              </a:spcAft>
              <a:buClr>
                <a:schemeClr val="dk1"/>
              </a:buClr>
              <a:buSzPts val="1000"/>
              <a:buNone/>
            </a:pPr>
            <a:r>
              <a:rPr lang="tr-TR" sz="1000"/>
              <a:t>    private int yas;</a:t>
            </a:r>
            <a:endParaRPr/>
          </a:p>
          <a:p>
            <a:pPr indent="0" lvl="0" marL="0" rtl="0" algn="l">
              <a:lnSpc>
                <a:spcPct val="90000"/>
              </a:lnSpc>
              <a:spcBef>
                <a:spcPts val="1000"/>
              </a:spcBef>
              <a:spcAft>
                <a:spcPts val="0"/>
              </a:spcAft>
              <a:buClr>
                <a:schemeClr val="dk1"/>
              </a:buClr>
              <a:buSzPts val="1000"/>
              <a:buNone/>
            </a:pPr>
            <a:r>
              <a:rPr lang="tr-TR" sz="1000"/>
              <a:t>    public Person(String isim, int yas) {</a:t>
            </a:r>
            <a:endParaRPr/>
          </a:p>
          <a:p>
            <a:pPr indent="0" lvl="0" marL="0" rtl="0" algn="l">
              <a:lnSpc>
                <a:spcPct val="90000"/>
              </a:lnSpc>
              <a:spcBef>
                <a:spcPts val="1000"/>
              </a:spcBef>
              <a:spcAft>
                <a:spcPts val="0"/>
              </a:spcAft>
              <a:buClr>
                <a:schemeClr val="dk1"/>
              </a:buClr>
              <a:buSzPts val="1000"/>
              <a:buNone/>
            </a:pPr>
            <a:r>
              <a:rPr lang="tr-TR" sz="1000"/>
              <a:t>        this.isim = isim;</a:t>
            </a:r>
            <a:endParaRPr/>
          </a:p>
          <a:p>
            <a:pPr indent="0" lvl="0" marL="0" rtl="0" algn="l">
              <a:lnSpc>
                <a:spcPct val="90000"/>
              </a:lnSpc>
              <a:spcBef>
                <a:spcPts val="1000"/>
              </a:spcBef>
              <a:spcAft>
                <a:spcPts val="0"/>
              </a:spcAft>
              <a:buClr>
                <a:schemeClr val="dk1"/>
              </a:buClr>
              <a:buSzPts val="1000"/>
              <a:buNone/>
            </a:pPr>
            <a:r>
              <a:rPr lang="tr-TR" sz="1000"/>
              <a:t>        this.yas = yas;</a:t>
            </a:r>
            <a:endParaRPr/>
          </a:p>
          <a:p>
            <a:pPr indent="0" lvl="0" marL="0" rtl="0" algn="l">
              <a:lnSpc>
                <a:spcPct val="90000"/>
              </a:lnSpc>
              <a:spcBef>
                <a:spcPts val="1000"/>
              </a:spcBef>
              <a:spcAft>
                <a:spcPts val="0"/>
              </a:spcAft>
              <a:buClr>
                <a:schemeClr val="dk1"/>
              </a:buClr>
              <a:buSzPts val="1000"/>
              <a:buNone/>
            </a:pPr>
            <a:r>
              <a:rPr lang="tr-TR" sz="1000"/>
              <a:t>    }</a:t>
            </a:r>
            <a:endParaRPr/>
          </a:p>
          <a:p>
            <a:pPr indent="0" lvl="0" marL="0" rtl="0" algn="l">
              <a:lnSpc>
                <a:spcPct val="90000"/>
              </a:lnSpc>
              <a:spcBef>
                <a:spcPts val="1000"/>
              </a:spcBef>
              <a:spcAft>
                <a:spcPts val="0"/>
              </a:spcAft>
              <a:buClr>
                <a:schemeClr val="dk1"/>
              </a:buClr>
              <a:buSzPts val="1000"/>
              <a:buNone/>
            </a:pPr>
            <a:r>
              <a:rPr lang="tr-TR" sz="1000"/>
              <a:t>    public String getIsim() {</a:t>
            </a:r>
            <a:endParaRPr/>
          </a:p>
          <a:p>
            <a:pPr indent="0" lvl="0" marL="0" rtl="0" algn="l">
              <a:lnSpc>
                <a:spcPct val="90000"/>
              </a:lnSpc>
              <a:spcBef>
                <a:spcPts val="1000"/>
              </a:spcBef>
              <a:spcAft>
                <a:spcPts val="0"/>
              </a:spcAft>
              <a:buClr>
                <a:schemeClr val="dk1"/>
              </a:buClr>
              <a:buSzPts val="1000"/>
              <a:buNone/>
            </a:pPr>
            <a:r>
              <a:rPr lang="tr-TR" sz="1000"/>
              <a:t>        return isim;</a:t>
            </a:r>
            <a:endParaRPr/>
          </a:p>
          <a:p>
            <a:pPr indent="0" lvl="0" marL="0" rtl="0" algn="l">
              <a:lnSpc>
                <a:spcPct val="90000"/>
              </a:lnSpc>
              <a:spcBef>
                <a:spcPts val="1000"/>
              </a:spcBef>
              <a:spcAft>
                <a:spcPts val="0"/>
              </a:spcAft>
              <a:buClr>
                <a:schemeClr val="dk1"/>
              </a:buClr>
              <a:buSzPts val="1000"/>
              <a:buNone/>
            </a:pPr>
            <a:r>
              <a:rPr lang="tr-TR" sz="1000"/>
              <a:t>    }</a:t>
            </a:r>
            <a:endParaRPr/>
          </a:p>
          <a:p>
            <a:pPr indent="0" lvl="0" marL="0" rtl="0" algn="l">
              <a:lnSpc>
                <a:spcPct val="90000"/>
              </a:lnSpc>
              <a:spcBef>
                <a:spcPts val="1000"/>
              </a:spcBef>
              <a:spcAft>
                <a:spcPts val="0"/>
              </a:spcAft>
              <a:buClr>
                <a:schemeClr val="dk1"/>
              </a:buClr>
              <a:buSzPts val="1000"/>
              <a:buNone/>
            </a:pPr>
            <a:r>
              <a:rPr lang="tr-TR" sz="1000"/>
              <a:t>    public int getYas() {</a:t>
            </a:r>
            <a:endParaRPr/>
          </a:p>
          <a:p>
            <a:pPr indent="0" lvl="0" marL="0" rtl="0" algn="l">
              <a:lnSpc>
                <a:spcPct val="90000"/>
              </a:lnSpc>
              <a:spcBef>
                <a:spcPts val="1000"/>
              </a:spcBef>
              <a:spcAft>
                <a:spcPts val="0"/>
              </a:spcAft>
              <a:buClr>
                <a:schemeClr val="dk1"/>
              </a:buClr>
              <a:buSzPts val="1000"/>
              <a:buNone/>
            </a:pPr>
            <a:r>
              <a:rPr lang="tr-TR" sz="1000"/>
              <a:t>        return yas;</a:t>
            </a:r>
            <a:endParaRPr/>
          </a:p>
          <a:p>
            <a:pPr indent="0" lvl="0" marL="0" rtl="0" algn="l">
              <a:lnSpc>
                <a:spcPct val="90000"/>
              </a:lnSpc>
              <a:spcBef>
                <a:spcPts val="1000"/>
              </a:spcBef>
              <a:spcAft>
                <a:spcPts val="0"/>
              </a:spcAft>
              <a:buClr>
                <a:schemeClr val="dk1"/>
              </a:buClr>
              <a:buSzPts val="1000"/>
              <a:buNone/>
            </a:pPr>
            <a:r>
              <a:rPr lang="tr-TR" sz="1000"/>
              <a:t>    }</a:t>
            </a:r>
            <a:endParaRPr/>
          </a:p>
          <a:p>
            <a:pPr indent="0" lvl="0" marL="0" rtl="0" algn="l">
              <a:lnSpc>
                <a:spcPct val="90000"/>
              </a:lnSpc>
              <a:spcBef>
                <a:spcPts val="1000"/>
              </a:spcBef>
              <a:spcAft>
                <a:spcPts val="0"/>
              </a:spcAft>
              <a:buClr>
                <a:schemeClr val="dk1"/>
              </a:buClr>
              <a:buSzPts val="1000"/>
              <a:buNone/>
            </a:pPr>
            <a:r>
              <a:rPr lang="tr-TR" sz="1000"/>
              <a:t>    @Override</a:t>
            </a:r>
            <a:endParaRPr/>
          </a:p>
          <a:p>
            <a:pPr indent="0" lvl="0" marL="0" rtl="0" algn="l">
              <a:lnSpc>
                <a:spcPct val="90000"/>
              </a:lnSpc>
              <a:spcBef>
                <a:spcPts val="1000"/>
              </a:spcBef>
              <a:spcAft>
                <a:spcPts val="0"/>
              </a:spcAft>
              <a:buClr>
                <a:schemeClr val="dk1"/>
              </a:buClr>
              <a:buSzPts val="1000"/>
              <a:buNone/>
            </a:pPr>
            <a:r>
              <a:rPr lang="tr-TR" sz="1000"/>
              <a:t>    public String toString() {</a:t>
            </a:r>
            <a:endParaRPr/>
          </a:p>
          <a:p>
            <a:pPr indent="0" lvl="0" marL="0" rtl="0" algn="l">
              <a:lnSpc>
                <a:spcPct val="90000"/>
              </a:lnSpc>
              <a:spcBef>
                <a:spcPts val="1000"/>
              </a:spcBef>
              <a:spcAft>
                <a:spcPts val="0"/>
              </a:spcAft>
              <a:buClr>
                <a:schemeClr val="dk1"/>
              </a:buClr>
              <a:buSzPts val="1000"/>
              <a:buNone/>
            </a:pPr>
            <a:r>
              <a:rPr lang="tr-TR" sz="1000"/>
              <a:t>        return "Ogrenci{" + "isim='" + isim + '\'' + ", yas=" + yas + '}';</a:t>
            </a:r>
            <a:endParaRPr/>
          </a:p>
          <a:p>
            <a:pPr indent="0" lvl="0" marL="0" rtl="0" algn="l">
              <a:lnSpc>
                <a:spcPct val="90000"/>
              </a:lnSpc>
              <a:spcBef>
                <a:spcPts val="1000"/>
              </a:spcBef>
              <a:spcAft>
                <a:spcPts val="0"/>
              </a:spcAft>
              <a:buClr>
                <a:schemeClr val="dk1"/>
              </a:buClr>
              <a:buSzPts val="1000"/>
              <a:buNone/>
            </a:pPr>
            <a:r>
              <a:rPr lang="tr-TR" sz="1000"/>
              <a:t>    }</a:t>
            </a:r>
            <a:endParaRPr/>
          </a:p>
          <a:p>
            <a:pPr indent="0" lvl="0" marL="0" rtl="0" algn="l">
              <a:lnSpc>
                <a:spcPct val="90000"/>
              </a:lnSpc>
              <a:spcBef>
                <a:spcPts val="1000"/>
              </a:spcBef>
              <a:spcAft>
                <a:spcPts val="0"/>
              </a:spcAft>
              <a:buClr>
                <a:schemeClr val="dk1"/>
              </a:buClr>
              <a:buSzPts val="1000"/>
              <a:buNone/>
            </a:pPr>
            <a:r>
              <a:rPr lang="tr-TR" sz="1000"/>
              <a:t>}</a:t>
            </a:r>
            <a:endParaRPr/>
          </a:p>
          <a:p>
            <a:pPr indent="0" lvl="0" marL="0" rtl="0" algn="l">
              <a:lnSpc>
                <a:spcPct val="90000"/>
              </a:lnSpc>
              <a:spcBef>
                <a:spcPts val="1000"/>
              </a:spcBef>
              <a:spcAft>
                <a:spcPts val="0"/>
              </a:spcAft>
              <a:buClr>
                <a:schemeClr val="dk1"/>
              </a:buClr>
              <a:buSzPts val="1000"/>
              <a:buNone/>
            </a:pPr>
            <a:r>
              <a:t/>
            </a:r>
            <a:endParaRPr sz="1000"/>
          </a:p>
        </p:txBody>
      </p:sp>
      <p:sp>
        <p:nvSpPr>
          <p:cNvPr id="468" name="Google Shape;468;p58"/>
          <p:cNvSpPr txBox="1"/>
          <p:nvPr>
            <p:ph idx="2" type="body"/>
          </p:nvPr>
        </p:nvSpPr>
        <p:spPr>
          <a:xfrm>
            <a:off x="5300133" y="1825625"/>
            <a:ext cx="6053667"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200"/>
              <a:buNone/>
            </a:pPr>
            <a:r>
              <a:rPr lang="tr-TR" sz="1200"/>
              <a:t>import java.io.FileOutputStream;</a:t>
            </a:r>
            <a:endParaRPr/>
          </a:p>
          <a:p>
            <a:pPr indent="0" lvl="0" marL="0" rtl="0" algn="l">
              <a:lnSpc>
                <a:spcPct val="90000"/>
              </a:lnSpc>
              <a:spcBef>
                <a:spcPts val="1000"/>
              </a:spcBef>
              <a:spcAft>
                <a:spcPts val="0"/>
              </a:spcAft>
              <a:buClr>
                <a:schemeClr val="dk1"/>
              </a:buClr>
              <a:buSzPts val="1200"/>
              <a:buNone/>
            </a:pPr>
            <a:r>
              <a:rPr lang="tr-TR" sz="1200"/>
              <a:t>import java.io.IOException;</a:t>
            </a:r>
            <a:endParaRPr/>
          </a:p>
          <a:p>
            <a:pPr indent="0" lvl="0" marL="0" rtl="0" algn="l">
              <a:lnSpc>
                <a:spcPct val="90000"/>
              </a:lnSpc>
              <a:spcBef>
                <a:spcPts val="1000"/>
              </a:spcBef>
              <a:spcAft>
                <a:spcPts val="0"/>
              </a:spcAft>
              <a:buClr>
                <a:schemeClr val="dk1"/>
              </a:buClr>
              <a:buSzPts val="1200"/>
              <a:buNone/>
            </a:pPr>
            <a:r>
              <a:rPr lang="tr-TR" sz="1200"/>
              <a:t>import java.io.ObjectOutputStream;</a:t>
            </a:r>
            <a:endParaRPr/>
          </a:p>
          <a:p>
            <a:pPr indent="0" lvl="0" marL="0" rtl="0" algn="l">
              <a:lnSpc>
                <a:spcPct val="90000"/>
              </a:lnSpc>
              <a:spcBef>
                <a:spcPts val="1000"/>
              </a:spcBef>
              <a:spcAft>
                <a:spcPts val="0"/>
              </a:spcAft>
              <a:buClr>
                <a:schemeClr val="dk1"/>
              </a:buClr>
              <a:buSzPts val="1200"/>
              <a:buNone/>
            </a:pPr>
            <a:r>
              <a:t/>
            </a:r>
            <a:endParaRPr sz="1200"/>
          </a:p>
          <a:p>
            <a:pPr indent="0" lvl="0" marL="0" rtl="0" algn="l">
              <a:lnSpc>
                <a:spcPct val="90000"/>
              </a:lnSpc>
              <a:spcBef>
                <a:spcPts val="1000"/>
              </a:spcBef>
              <a:spcAft>
                <a:spcPts val="0"/>
              </a:spcAft>
              <a:buClr>
                <a:schemeClr val="dk1"/>
              </a:buClr>
              <a:buSzPts val="1200"/>
              <a:buNone/>
            </a:pPr>
            <a:r>
              <a:rPr lang="tr-TR" sz="1200"/>
              <a:t>public class Main {</a:t>
            </a:r>
            <a:endParaRPr/>
          </a:p>
          <a:p>
            <a:pPr indent="0" lvl="0" marL="0" rtl="0" algn="l">
              <a:lnSpc>
                <a:spcPct val="90000"/>
              </a:lnSpc>
              <a:spcBef>
                <a:spcPts val="1000"/>
              </a:spcBef>
              <a:spcAft>
                <a:spcPts val="0"/>
              </a:spcAft>
              <a:buClr>
                <a:schemeClr val="dk1"/>
              </a:buClr>
              <a:buSzPts val="1200"/>
              <a:buNone/>
            </a:pPr>
            <a:r>
              <a:rPr lang="tr-TR" sz="1200"/>
              <a:t>    public static void main(String[] args) {</a:t>
            </a:r>
            <a:endParaRPr/>
          </a:p>
          <a:p>
            <a:pPr indent="0" lvl="0" marL="0" rtl="0" algn="l">
              <a:lnSpc>
                <a:spcPct val="90000"/>
              </a:lnSpc>
              <a:spcBef>
                <a:spcPts val="1000"/>
              </a:spcBef>
              <a:spcAft>
                <a:spcPts val="0"/>
              </a:spcAft>
              <a:buClr>
                <a:schemeClr val="dk1"/>
              </a:buClr>
              <a:buSzPts val="1200"/>
              <a:buNone/>
            </a:pPr>
            <a:r>
              <a:rPr lang="tr-TR" sz="1200"/>
              <a:t>        Ogrenci ogr = new Ogrenci("Ali", 20);</a:t>
            </a:r>
            <a:endParaRPr/>
          </a:p>
          <a:p>
            <a:pPr indent="0" lvl="0" marL="0" rtl="0" algn="l">
              <a:lnSpc>
                <a:spcPct val="90000"/>
              </a:lnSpc>
              <a:spcBef>
                <a:spcPts val="1000"/>
              </a:spcBef>
              <a:spcAft>
                <a:spcPts val="0"/>
              </a:spcAft>
              <a:buClr>
                <a:schemeClr val="dk1"/>
              </a:buClr>
              <a:buSzPts val="1200"/>
              <a:buNone/>
            </a:pPr>
            <a:r>
              <a:t/>
            </a:r>
            <a:endParaRPr sz="1200"/>
          </a:p>
          <a:p>
            <a:pPr indent="0" lvl="0" marL="0" rtl="0" algn="l">
              <a:lnSpc>
                <a:spcPct val="90000"/>
              </a:lnSpc>
              <a:spcBef>
                <a:spcPts val="1000"/>
              </a:spcBef>
              <a:spcAft>
                <a:spcPts val="0"/>
              </a:spcAft>
              <a:buClr>
                <a:schemeClr val="dk1"/>
              </a:buClr>
              <a:buSzPts val="1200"/>
              <a:buNone/>
            </a:pPr>
            <a:r>
              <a:rPr lang="tr-TR" sz="1200"/>
              <a:t>        try (ObjectOutputStream oos = new ObjectOutputStream(new FileOutputStream("p2.ser"))) {</a:t>
            </a:r>
            <a:endParaRPr/>
          </a:p>
          <a:p>
            <a:pPr indent="0" lvl="0" marL="0" rtl="0" algn="l">
              <a:lnSpc>
                <a:spcPct val="90000"/>
              </a:lnSpc>
              <a:spcBef>
                <a:spcPts val="1000"/>
              </a:spcBef>
              <a:spcAft>
                <a:spcPts val="0"/>
              </a:spcAft>
              <a:buClr>
                <a:schemeClr val="dk1"/>
              </a:buClr>
              <a:buSzPts val="1200"/>
              <a:buNone/>
            </a:pPr>
            <a:r>
              <a:rPr lang="tr-TR" sz="1200"/>
              <a:t>            oos.writeObject(ogr);</a:t>
            </a:r>
            <a:endParaRPr/>
          </a:p>
          <a:p>
            <a:pPr indent="0" lvl="0" marL="0" rtl="0" algn="l">
              <a:lnSpc>
                <a:spcPct val="90000"/>
              </a:lnSpc>
              <a:spcBef>
                <a:spcPts val="1000"/>
              </a:spcBef>
              <a:spcAft>
                <a:spcPts val="0"/>
              </a:spcAft>
              <a:buClr>
                <a:schemeClr val="dk1"/>
              </a:buClr>
              <a:buSzPts val="1200"/>
              <a:buNone/>
            </a:pPr>
            <a:r>
              <a:rPr lang="tr-TR" sz="1200"/>
              <a:t>            System.out.println("Nesne başarıyla yazıldı.");</a:t>
            </a:r>
            <a:endParaRPr/>
          </a:p>
          <a:p>
            <a:pPr indent="0" lvl="0" marL="0" rtl="0" algn="l">
              <a:lnSpc>
                <a:spcPct val="90000"/>
              </a:lnSpc>
              <a:spcBef>
                <a:spcPts val="1000"/>
              </a:spcBef>
              <a:spcAft>
                <a:spcPts val="0"/>
              </a:spcAft>
              <a:buClr>
                <a:schemeClr val="dk1"/>
              </a:buClr>
              <a:buSzPts val="1200"/>
              <a:buNone/>
            </a:pPr>
            <a:r>
              <a:rPr lang="tr-TR" sz="1200"/>
              <a:t>        } catch (IOException e) {</a:t>
            </a:r>
            <a:endParaRPr/>
          </a:p>
          <a:p>
            <a:pPr indent="0" lvl="0" marL="0" rtl="0" algn="l">
              <a:lnSpc>
                <a:spcPct val="90000"/>
              </a:lnSpc>
              <a:spcBef>
                <a:spcPts val="1000"/>
              </a:spcBef>
              <a:spcAft>
                <a:spcPts val="0"/>
              </a:spcAft>
              <a:buClr>
                <a:schemeClr val="dk1"/>
              </a:buClr>
              <a:buSzPts val="1200"/>
              <a:buNone/>
            </a:pPr>
            <a:r>
              <a:rPr lang="tr-TR" sz="1200"/>
              <a:t>            e.printStackTrace();</a:t>
            </a:r>
            <a:endParaRPr/>
          </a:p>
          <a:p>
            <a:pPr indent="0" lvl="0" marL="0" rtl="0" algn="l">
              <a:lnSpc>
                <a:spcPct val="90000"/>
              </a:lnSpc>
              <a:spcBef>
                <a:spcPts val="1000"/>
              </a:spcBef>
              <a:spcAft>
                <a:spcPts val="0"/>
              </a:spcAft>
              <a:buClr>
                <a:schemeClr val="dk1"/>
              </a:buClr>
              <a:buSzPts val="1200"/>
              <a:buNone/>
            </a:pPr>
            <a:r>
              <a:rPr lang="tr-TR" sz="1200"/>
              <a:t>        }</a:t>
            </a:r>
            <a:endParaRPr/>
          </a:p>
          <a:p>
            <a:pPr indent="0" lvl="0" marL="0" rtl="0" algn="l">
              <a:lnSpc>
                <a:spcPct val="90000"/>
              </a:lnSpc>
              <a:spcBef>
                <a:spcPts val="1000"/>
              </a:spcBef>
              <a:spcAft>
                <a:spcPts val="0"/>
              </a:spcAft>
              <a:buClr>
                <a:schemeClr val="dk1"/>
              </a:buClr>
              <a:buSzPts val="1200"/>
              <a:buNone/>
            </a:pPr>
            <a:r>
              <a:rPr lang="tr-TR" sz="1200"/>
              <a:t>    }</a:t>
            </a:r>
            <a:endParaRPr/>
          </a:p>
          <a:p>
            <a:pPr indent="0" lvl="0" marL="0" rtl="0" algn="l">
              <a:lnSpc>
                <a:spcPct val="90000"/>
              </a:lnSpc>
              <a:spcBef>
                <a:spcPts val="1000"/>
              </a:spcBef>
              <a:spcAft>
                <a:spcPts val="0"/>
              </a:spcAft>
              <a:buClr>
                <a:schemeClr val="dk1"/>
              </a:buClr>
              <a:buSzPts val="1200"/>
              <a:buNone/>
            </a:pPr>
            <a:r>
              <a:rPr lang="tr-TR" sz="1200"/>
              <a:t>}</a:t>
            </a:r>
            <a:endParaRPr/>
          </a:p>
          <a:p>
            <a:pPr indent="0" lvl="0" marL="0" rtl="0" algn="l">
              <a:lnSpc>
                <a:spcPct val="90000"/>
              </a:lnSpc>
              <a:spcBef>
                <a:spcPts val="1000"/>
              </a:spcBef>
              <a:spcAft>
                <a:spcPts val="0"/>
              </a:spcAft>
              <a:buClr>
                <a:schemeClr val="dk1"/>
              </a:buClr>
              <a:buSzPts val="1200"/>
              <a:buNone/>
            </a:pPr>
            <a:r>
              <a:t/>
            </a:r>
            <a:endParaRPr sz="1200"/>
          </a:p>
        </p:txBody>
      </p:sp>
      <p:sp>
        <p:nvSpPr>
          <p:cNvPr id="469" name="Google Shape;469;p58"/>
          <p:cNvSpPr txBox="1"/>
          <p:nvPr/>
        </p:nvSpPr>
        <p:spPr>
          <a:xfrm>
            <a:off x="5875866" y="219372"/>
            <a:ext cx="6096000"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tr-TR" sz="1800">
                <a:solidFill>
                  <a:schemeClr val="dk1"/>
                </a:solidFill>
                <a:latin typeface="Arial"/>
                <a:ea typeface="Arial"/>
                <a:cs typeface="Arial"/>
                <a:sym typeface="Arial"/>
              </a:rPr>
              <a:t>Java’da bir sınıf Serializable olduğunda, JVM bu sınıfa bir sürüm kimliği (version ID) atar. Bu ID, serileştirilen nesne ile sınıf yapısının uyumlu olup olmadığını kontrol eder.</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5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Yazılan Nesneyi Okuma (Deserialization)</a:t>
            </a:r>
            <a:endParaRPr/>
          </a:p>
        </p:txBody>
      </p:sp>
      <p:sp>
        <p:nvSpPr>
          <p:cNvPr id="475" name="Google Shape;475;p5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55000" lnSpcReduction="20000"/>
          </a:bodyPr>
          <a:lstStyle/>
          <a:p>
            <a:pPr indent="0" lvl="0" marL="0" rtl="0" algn="l">
              <a:lnSpc>
                <a:spcPct val="90000"/>
              </a:lnSpc>
              <a:spcBef>
                <a:spcPts val="0"/>
              </a:spcBef>
              <a:spcAft>
                <a:spcPts val="0"/>
              </a:spcAft>
              <a:buClr>
                <a:schemeClr val="dk1"/>
              </a:buClr>
              <a:buSzPct val="100000"/>
              <a:buNone/>
            </a:pPr>
            <a:r>
              <a:rPr lang="tr-TR"/>
              <a:t>import java.io.FileInputStream;</a:t>
            </a:r>
            <a:endParaRPr/>
          </a:p>
          <a:p>
            <a:pPr indent="0" lvl="0" marL="0" rtl="0" algn="l">
              <a:lnSpc>
                <a:spcPct val="90000"/>
              </a:lnSpc>
              <a:spcBef>
                <a:spcPts val="1000"/>
              </a:spcBef>
              <a:spcAft>
                <a:spcPts val="0"/>
              </a:spcAft>
              <a:buClr>
                <a:schemeClr val="dk1"/>
              </a:buClr>
              <a:buSzPct val="100000"/>
              <a:buNone/>
            </a:pPr>
            <a:r>
              <a:rPr lang="tr-TR"/>
              <a:t>import java.io.IOException;</a:t>
            </a:r>
            <a:endParaRPr/>
          </a:p>
          <a:p>
            <a:pPr indent="0" lvl="0" marL="0" rtl="0" algn="l">
              <a:lnSpc>
                <a:spcPct val="90000"/>
              </a:lnSpc>
              <a:spcBef>
                <a:spcPts val="1000"/>
              </a:spcBef>
              <a:spcAft>
                <a:spcPts val="0"/>
              </a:spcAft>
              <a:buClr>
                <a:schemeClr val="dk1"/>
              </a:buClr>
              <a:buSzPct val="100000"/>
              <a:buNone/>
            </a:pPr>
            <a:r>
              <a:rPr lang="tr-TR"/>
              <a:t>import java.io.ObjectInputStream;</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public class Main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try (ObjectInputStream ois = new ObjectInputStream(new FileInputStream("p1.ser"))) {</a:t>
            </a:r>
            <a:endParaRPr/>
          </a:p>
          <a:p>
            <a:pPr indent="0" lvl="0" marL="0" rtl="0" algn="l">
              <a:lnSpc>
                <a:spcPct val="90000"/>
              </a:lnSpc>
              <a:spcBef>
                <a:spcPts val="1000"/>
              </a:spcBef>
              <a:spcAft>
                <a:spcPts val="0"/>
              </a:spcAft>
              <a:buClr>
                <a:schemeClr val="dk1"/>
              </a:buClr>
              <a:buSzPct val="100000"/>
              <a:buNone/>
            </a:pPr>
            <a:r>
              <a:rPr lang="tr-TR"/>
              <a:t>            Person okunan = (Person) ois.readObject();</a:t>
            </a:r>
            <a:endParaRPr/>
          </a:p>
          <a:p>
            <a:pPr indent="0" lvl="0" marL="0" rtl="0" algn="l">
              <a:lnSpc>
                <a:spcPct val="90000"/>
              </a:lnSpc>
              <a:spcBef>
                <a:spcPts val="1000"/>
              </a:spcBef>
              <a:spcAft>
                <a:spcPts val="0"/>
              </a:spcAft>
              <a:buClr>
                <a:schemeClr val="dk1"/>
              </a:buClr>
              <a:buSzPct val="100000"/>
              <a:buNone/>
            </a:pPr>
            <a:r>
              <a:rPr lang="tr-TR"/>
              <a:t>            System.out.println("Okunan Nesne: " + okunan); // toString ile yazdır</a:t>
            </a:r>
            <a:endParaRPr/>
          </a:p>
          <a:p>
            <a:pPr indent="0" lvl="0" marL="0" rtl="0" algn="l">
              <a:lnSpc>
                <a:spcPct val="90000"/>
              </a:lnSpc>
              <a:spcBef>
                <a:spcPts val="1000"/>
              </a:spcBef>
              <a:spcAft>
                <a:spcPts val="0"/>
              </a:spcAft>
              <a:buClr>
                <a:schemeClr val="dk1"/>
              </a:buClr>
              <a:buSzPct val="100000"/>
              <a:buNone/>
            </a:pPr>
            <a:r>
              <a:rPr lang="tr-TR"/>
              <a:t>        } catch (IOException | ClassNotFoundException e) {</a:t>
            </a:r>
            <a:endParaRPr/>
          </a:p>
          <a:p>
            <a:pPr indent="0" lvl="0" marL="0" rtl="0" algn="l">
              <a:lnSpc>
                <a:spcPct val="90000"/>
              </a:lnSpc>
              <a:spcBef>
                <a:spcPts val="1000"/>
              </a:spcBef>
              <a:spcAft>
                <a:spcPts val="0"/>
              </a:spcAft>
              <a:buClr>
                <a:schemeClr val="dk1"/>
              </a:buClr>
              <a:buSzPct val="100000"/>
              <a:buNone/>
            </a:pPr>
            <a:r>
              <a:rPr lang="tr-TR"/>
              <a:t>            e.printStackTrace();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6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Externalizable</a:t>
            </a:r>
            <a:endParaRPr/>
          </a:p>
        </p:txBody>
      </p:sp>
      <p:sp>
        <p:nvSpPr>
          <p:cNvPr id="481" name="Google Shape;481;p6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Externalizable, java.io paketinde bulunan bir arayüz (interface) olup, nesnelerin nasıl yazılacağını ve okunacağını elle belirtmene olanak tanır. Zorunlu iki methodu vardır.</a:t>
            </a:r>
            <a:endParaRPr/>
          </a:p>
          <a:p>
            <a:pPr indent="-50800" lvl="0" marL="22860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tr-TR"/>
              <a:t>void writeExternal(ObjectOutput out) throws IOException;</a:t>
            </a:r>
            <a:endParaRPr/>
          </a:p>
          <a:p>
            <a:pPr indent="-228600" lvl="0" marL="228600" rtl="0" algn="l">
              <a:lnSpc>
                <a:spcPct val="90000"/>
              </a:lnSpc>
              <a:spcBef>
                <a:spcPts val="1000"/>
              </a:spcBef>
              <a:spcAft>
                <a:spcPts val="0"/>
              </a:spcAft>
              <a:buClr>
                <a:schemeClr val="dk1"/>
              </a:buClr>
              <a:buSzPts val="2800"/>
              <a:buChar char="•"/>
            </a:pPr>
            <a:r>
              <a:rPr lang="tr-TR"/>
              <a:t>void readExternal(ObjectInput in) throws IOException, ClassNotFoundException;</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6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Externalizable- Örnek</a:t>
            </a:r>
            <a:endParaRPr/>
          </a:p>
        </p:txBody>
      </p:sp>
      <p:sp>
        <p:nvSpPr>
          <p:cNvPr id="487" name="Google Shape;487;p6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fontScale="25000" lnSpcReduction="20000"/>
          </a:bodyPr>
          <a:lstStyle/>
          <a:p>
            <a:pPr indent="0" lvl="0" marL="0" rtl="0" algn="l">
              <a:lnSpc>
                <a:spcPct val="90000"/>
              </a:lnSpc>
              <a:spcBef>
                <a:spcPts val="0"/>
              </a:spcBef>
              <a:spcAft>
                <a:spcPts val="0"/>
              </a:spcAft>
              <a:buClr>
                <a:schemeClr val="dk1"/>
              </a:buClr>
              <a:buSzPct val="100000"/>
              <a:buNone/>
            </a:pPr>
            <a:r>
              <a:rPr lang="tr-TR"/>
              <a:t>import java.io.*;</a:t>
            </a:r>
            <a:endParaRPr/>
          </a:p>
          <a:p>
            <a:pPr indent="0" lvl="0" marL="0" rtl="0" algn="l">
              <a:lnSpc>
                <a:spcPct val="90000"/>
              </a:lnSpc>
              <a:spcBef>
                <a:spcPts val="1000"/>
              </a:spcBef>
              <a:spcAft>
                <a:spcPts val="0"/>
              </a:spcAft>
              <a:buClr>
                <a:schemeClr val="dk1"/>
              </a:buClr>
              <a:buSzPct val="100000"/>
              <a:buNone/>
            </a:pPr>
            <a:r>
              <a:rPr lang="tr-TR"/>
              <a:t>public class Ogrenci implements Externalizable {</a:t>
            </a:r>
            <a:endParaRPr/>
          </a:p>
          <a:p>
            <a:pPr indent="0" lvl="0" marL="0" rtl="0" algn="l">
              <a:lnSpc>
                <a:spcPct val="90000"/>
              </a:lnSpc>
              <a:spcBef>
                <a:spcPts val="1000"/>
              </a:spcBef>
              <a:spcAft>
                <a:spcPts val="0"/>
              </a:spcAft>
              <a:buClr>
                <a:schemeClr val="dk1"/>
              </a:buClr>
              <a:buSzPct val="100000"/>
              <a:buNone/>
            </a:pPr>
            <a:r>
              <a:rPr lang="tr-TR"/>
              <a:t>    private String isim;</a:t>
            </a:r>
            <a:endParaRPr/>
          </a:p>
          <a:p>
            <a:pPr indent="0" lvl="0" marL="0" rtl="0" algn="l">
              <a:lnSpc>
                <a:spcPct val="90000"/>
              </a:lnSpc>
              <a:spcBef>
                <a:spcPts val="1000"/>
              </a:spcBef>
              <a:spcAft>
                <a:spcPts val="0"/>
              </a:spcAft>
              <a:buClr>
                <a:schemeClr val="dk1"/>
              </a:buClr>
              <a:buSzPct val="100000"/>
              <a:buNone/>
            </a:pPr>
            <a:r>
              <a:rPr lang="tr-TR"/>
              <a:t>    private int yas;</a:t>
            </a:r>
            <a:endParaRPr/>
          </a:p>
          <a:p>
            <a:pPr indent="0" lvl="0" marL="0" rtl="0" algn="l">
              <a:lnSpc>
                <a:spcPct val="90000"/>
              </a:lnSpc>
              <a:spcBef>
                <a:spcPts val="1000"/>
              </a:spcBef>
              <a:spcAft>
                <a:spcPts val="0"/>
              </a:spcAft>
              <a:buClr>
                <a:schemeClr val="dk1"/>
              </a:buClr>
              <a:buSzPct val="100000"/>
              <a:buNone/>
            </a:pPr>
            <a:r>
              <a:rPr lang="tr-TR"/>
              <a:t>    public Ogrenci() {</a:t>
            </a:r>
            <a:endParaRPr/>
          </a:p>
          <a:p>
            <a:pPr indent="0" lvl="0" marL="0" rtl="0" algn="l">
              <a:lnSpc>
                <a:spcPct val="90000"/>
              </a:lnSpc>
              <a:spcBef>
                <a:spcPts val="1000"/>
              </a:spcBef>
              <a:spcAft>
                <a:spcPts val="0"/>
              </a:spcAft>
              <a:buClr>
                <a:schemeClr val="dk1"/>
              </a:buClr>
              <a:buSzPct val="100000"/>
              <a:buNone/>
            </a:pPr>
            <a:r>
              <a:rPr lang="tr-TR"/>
              <a:t>        // Boş constructor şarttır!</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public Ogrenci(String isim, int yas) {</a:t>
            </a:r>
            <a:endParaRPr/>
          </a:p>
          <a:p>
            <a:pPr indent="0" lvl="0" marL="0" rtl="0" algn="l">
              <a:lnSpc>
                <a:spcPct val="90000"/>
              </a:lnSpc>
              <a:spcBef>
                <a:spcPts val="1000"/>
              </a:spcBef>
              <a:spcAft>
                <a:spcPts val="0"/>
              </a:spcAft>
              <a:buClr>
                <a:schemeClr val="dk1"/>
              </a:buClr>
              <a:buSzPct val="100000"/>
              <a:buNone/>
            </a:pPr>
            <a:r>
              <a:rPr lang="tr-TR"/>
              <a:t>        this.isim = isim;</a:t>
            </a:r>
            <a:endParaRPr/>
          </a:p>
          <a:p>
            <a:pPr indent="0" lvl="0" marL="0" rtl="0" algn="l">
              <a:lnSpc>
                <a:spcPct val="90000"/>
              </a:lnSpc>
              <a:spcBef>
                <a:spcPts val="1000"/>
              </a:spcBef>
              <a:spcAft>
                <a:spcPts val="0"/>
              </a:spcAft>
              <a:buClr>
                <a:schemeClr val="dk1"/>
              </a:buClr>
              <a:buSzPct val="100000"/>
              <a:buNone/>
            </a:pPr>
            <a:r>
              <a:rPr lang="tr-TR"/>
              <a:t>        this.yas = yas;</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@Override</a:t>
            </a:r>
            <a:endParaRPr/>
          </a:p>
          <a:p>
            <a:pPr indent="0" lvl="0" marL="0" rtl="0" algn="l">
              <a:lnSpc>
                <a:spcPct val="90000"/>
              </a:lnSpc>
              <a:spcBef>
                <a:spcPts val="1000"/>
              </a:spcBef>
              <a:spcAft>
                <a:spcPts val="0"/>
              </a:spcAft>
              <a:buClr>
                <a:schemeClr val="dk1"/>
              </a:buClr>
              <a:buSzPct val="100000"/>
              <a:buNone/>
            </a:pPr>
            <a:r>
              <a:rPr lang="tr-TR"/>
              <a:t>    public void writeExternal(ObjectOutput out) throws IOException {</a:t>
            </a:r>
            <a:endParaRPr/>
          </a:p>
          <a:p>
            <a:pPr indent="0" lvl="0" marL="0" rtl="0" algn="l">
              <a:lnSpc>
                <a:spcPct val="90000"/>
              </a:lnSpc>
              <a:spcBef>
                <a:spcPts val="1000"/>
              </a:spcBef>
              <a:spcAft>
                <a:spcPts val="0"/>
              </a:spcAft>
              <a:buClr>
                <a:schemeClr val="dk1"/>
              </a:buClr>
              <a:buSzPct val="100000"/>
              <a:buNone/>
            </a:pPr>
            <a:r>
              <a:rPr lang="tr-TR"/>
              <a:t>        out.writeObject(isim);</a:t>
            </a:r>
            <a:endParaRPr/>
          </a:p>
          <a:p>
            <a:pPr indent="0" lvl="0" marL="0" rtl="0" algn="l">
              <a:lnSpc>
                <a:spcPct val="90000"/>
              </a:lnSpc>
              <a:spcBef>
                <a:spcPts val="1000"/>
              </a:spcBef>
              <a:spcAft>
                <a:spcPts val="0"/>
              </a:spcAft>
              <a:buClr>
                <a:schemeClr val="dk1"/>
              </a:buClr>
              <a:buSzPct val="100000"/>
              <a:buNone/>
            </a:pPr>
            <a:r>
              <a:rPr lang="tr-TR"/>
              <a:t>        out.writeInt(yas);</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@Override</a:t>
            </a:r>
            <a:endParaRPr/>
          </a:p>
          <a:p>
            <a:pPr indent="0" lvl="0" marL="0" rtl="0" algn="l">
              <a:lnSpc>
                <a:spcPct val="90000"/>
              </a:lnSpc>
              <a:spcBef>
                <a:spcPts val="1000"/>
              </a:spcBef>
              <a:spcAft>
                <a:spcPts val="0"/>
              </a:spcAft>
              <a:buClr>
                <a:schemeClr val="dk1"/>
              </a:buClr>
              <a:buSzPct val="100000"/>
              <a:buNone/>
            </a:pPr>
            <a:r>
              <a:rPr lang="tr-TR"/>
              <a:t>    public void readExternal(ObjectInput in) throws IOException, ClassNotFoundException {</a:t>
            </a:r>
            <a:endParaRPr/>
          </a:p>
          <a:p>
            <a:pPr indent="0" lvl="0" marL="0" rtl="0" algn="l">
              <a:lnSpc>
                <a:spcPct val="90000"/>
              </a:lnSpc>
              <a:spcBef>
                <a:spcPts val="1000"/>
              </a:spcBef>
              <a:spcAft>
                <a:spcPts val="0"/>
              </a:spcAft>
              <a:buClr>
                <a:schemeClr val="dk1"/>
              </a:buClr>
              <a:buSzPct val="100000"/>
              <a:buNone/>
            </a:pPr>
            <a:r>
              <a:rPr lang="tr-TR"/>
              <a:t>        isim = (String) in.readObject();</a:t>
            </a:r>
            <a:endParaRPr/>
          </a:p>
          <a:p>
            <a:pPr indent="0" lvl="0" marL="0" rtl="0" algn="l">
              <a:lnSpc>
                <a:spcPct val="90000"/>
              </a:lnSpc>
              <a:spcBef>
                <a:spcPts val="1000"/>
              </a:spcBef>
              <a:spcAft>
                <a:spcPts val="0"/>
              </a:spcAft>
              <a:buClr>
                <a:schemeClr val="dk1"/>
              </a:buClr>
              <a:buSzPct val="100000"/>
              <a:buNone/>
            </a:pPr>
            <a:r>
              <a:rPr lang="tr-TR"/>
              <a:t>        yas = in.readInt();</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@Override</a:t>
            </a:r>
            <a:endParaRPr/>
          </a:p>
          <a:p>
            <a:pPr indent="0" lvl="0" marL="0" rtl="0" algn="l">
              <a:lnSpc>
                <a:spcPct val="90000"/>
              </a:lnSpc>
              <a:spcBef>
                <a:spcPts val="1000"/>
              </a:spcBef>
              <a:spcAft>
                <a:spcPts val="0"/>
              </a:spcAft>
              <a:buClr>
                <a:schemeClr val="dk1"/>
              </a:buClr>
              <a:buSzPct val="100000"/>
              <a:buNone/>
            </a:pPr>
            <a:r>
              <a:rPr lang="tr-TR"/>
              <a:t>    public String toString() {</a:t>
            </a:r>
            <a:endParaRPr/>
          </a:p>
          <a:p>
            <a:pPr indent="0" lvl="0" marL="0" rtl="0" algn="l">
              <a:lnSpc>
                <a:spcPct val="90000"/>
              </a:lnSpc>
              <a:spcBef>
                <a:spcPts val="1000"/>
              </a:spcBef>
              <a:spcAft>
                <a:spcPts val="0"/>
              </a:spcAft>
              <a:buClr>
                <a:schemeClr val="dk1"/>
              </a:buClr>
              <a:buSzPct val="100000"/>
              <a:buNone/>
            </a:pPr>
            <a:r>
              <a:rPr lang="tr-TR"/>
              <a:t>        return "Ogrenci{" + "isim='" + isim + '\'' + ", yas=" + yas +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p:txBody>
      </p:sp>
      <p:sp>
        <p:nvSpPr>
          <p:cNvPr id="488" name="Google Shape;488;p61"/>
          <p:cNvSpPr txBox="1"/>
          <p:nvPr>
            <p:ph idx="2" type="body"/>
          </p:nvPr>
        </p:nvSpPr>
        <p:spPr>
          <a:xfrm>
            <a:off x="6172199" y="1825625"/>
            <a:ext cx="5554133"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lang="tr-TR" sz="1800"/>
              <a:t>public static void main(String[] args) throws IOException, ClassNotFoundException {</a:t>
            </a:r>
            <a:endParaRPr/>
          </a:p>
          <a:p>
            <a:pPr indent="0" lvl="0" marL="0" rtl="0" algn="l">
              <a:lnSpc>
                <a:spcPct val="90000"/>
              </a:lnSpc>
              <a:spcBef>
                <a:spcPts val="1000"/>
              </a:spcBef>
              <a:spcAft>
                <a:spcPts val="0"/>
              </a:spcAft>
              <a:buClr>
                <a:schemeClr val="dk1"/>
              </a:buClr>
              <a:buSzPts val="1800"/>
              <a:buNone/>
            </a:pPr>
            <a:r>
              <a:rPr lang="tr-TR" sz="1800"/>
              <a:t>        ObjectOutputStream oos = new ObjectOutputStream(new FileOutputStream("ogrenci.dat"));</a:t>
            </a:r>
            <a:endParaRPr/>
          </a:p>
          <a:p>
            <a:pPr indent="0" lvl="0" marL="0" rtl="0" algn="l">
              <a:lnSpc>
                <a:spcPct val="90000"/>
              </a:lnSpc>
              <a:spcBef>
                <a:spcPts val="1000"/>
              </a:spcBef>
              <a:spcAft>
                <a:spcPts val="0"/>
              </a:spcAft>
              <a:buClr>
                <a:schemeClr val="dk1"/>
              </a:buClr>
              <a:buSzPts val="1800"/>
              <a:buNone/>
            </a:pPr>
            <a:r>
              <a:rPr lang="tr-TR" sz="1800"/>
              <a:t>        oos.writeObject(new Ogrenci("Ayşe", 22));</a:t>
            </a:r>
            <a:endParaRPr/>
          </a:p>
          <a:p>
            <a:pPr indent="0" lvl="0" marL="0" rtl="0" algn="l">
              <a:lnSpc>
                <a:spcPct val="90000"/>
              </a:lnSpc>
              <a:spcBef>
                <a:spcPts val="1000"/>
              </a:spcBef>
              <a:spcAft>
                <a:spcPts val="0"/>
              </a:spcAft>
              <a:buClr>
                <a:schemeClr val="dk1"/>
              </a:buClr>
              <a:buSzPts val="1800"/>
              <a:buNone/>
            </a:pPr>
            <a:r>
              <a:rPr lang="tr-TR" sz="1800"/>
              <a:t>        oos.close();</a:t>
            </a:r>
            <a:endParaRPr/>
          </a:p>
          <a:p>
            <a:pPr indent="0" lvl="0" marL="0" rtl="0" algn="l">
              <a:lnSpc>
                <a:spcPct val="90000"/>
              </a:lnSpc>
              <a:spcBef>
                <a:spcPts val="1000"/>
              </a:spcBef>
              <a:spcAft>
                <a:spcPts val="0"/>
              </a:spcAft>
              <a:buClr>
                <a:schemeClr val="dk1"/>
              </a:buClr>
              <a:buSzPts val="1800"/>
              <a:buNone/>
            </a:pPr>
            <a:r>
              <a:rPr lang="tr-TR" sz="1800"/>
              <a:t>        ObjectInputStream ois = new ObjectInputStream(new FileInputStream("ogrenci.dat"));</a:t>
            </a:r>
            <a:endParaRPr/>
          </a:p>
          <a:p>
            <a:pPr indent="0" lvl="0" marL="0" rtl="0" algn="l">
              <a:lnSpc>
                <a:spcPct val="90000"/>
              </a:lnSpc>
              <a:spcBef>
                <a:spcPts val="1000"/>
              </a:spcBef>
              <a:spcAft>
                <a:spcPts val="0"/>
              </a:spcAft>
              <a:buClr>
                <a:schemeClr val="dk1"/>
              </a:buClr>
              <a:buSzPts val="1800"/>
              <a:buNone/>
            </a:pPr>
            <a:r>
              <a:rPr lang="tr-TR" sz="1800"/>
              <a:t>        Ogrenci o = (Ogrenci) ois.readObject();</a:t>
            </a:r>
            <a:endParaRPr/>
          </a:p>
          <a:p>
            <a:pPr indent="0" lvl="0" marL="0" rtl="0" algn="l">
              <a:lnSpc>
                <a:spcPct val="90000"/>
              </a:lnSpc>
              <a:spcBef>
                <a:spcPts val="1000"/>
              </a:spcBef>
              <a:spcAft>
                <a:spcPts val="0"/>
              </a:spcAft>
              <a:buClr>
                <a:schemeClr val="dk1"/>
              </a:buClr>
              <a:buSzPts val="1800"/>
              <a:buNone/>
            </a:pPr>
            <a:r>
              <a:rPr lang="tr-TR" sz="1800"/>
              <a:t>        System.out.println("Okunan nesne: " + o);</a:t>
            </a:r>
            <a:endParaRPr/>
          </a:p>
          <a:p>
            <a:pPr indent="0" lvl="0" marL="0" rtl="0" algn="l">
              <a:lnSpc>
                <a:spcPct val="90000"/>
              </a:lnSpc>
              <a:spcBef>
                <a:spcPts val="1000"/>
              </a:spcBef>
              <a:spcAft>
                <a:spcPts val="0"/>
              </a:spcAft>
              <a:buClr>
                <a:schemeClr val="dk1"/>
              </a:buClr>
              <a:buSzPts val="1800"/>
              <a:buNone/>
            </a:pPr>
            <a:r>
              <a:rPr lang="tr-TR" sz="1800"/>
              <a:t>        ois.close();</a:t>
            </a:r>
            <a:endParaRPr/>
          </a:p>
          <a:p>
            <a:pPr indent="0" lvl="0" marL="0" rtl="0" algn="l">
              <a:lnSpc>
                <a:spcPct val="90000"/>
              </a:lnSpc>
              <a:spcBef>
                <a:spcPts val="1000"/>
              </a:spcBef>
              <a:spcAft>
                <a:spcPts val="0"/>
              </a:spcAft>
              <a:buClr>
                <a:schemeClr val="dk1"/>
              </a:buClr>
              <a:buSzPts val="1800"/>
              <a:buNone/>
            </a:pPr>
            <a:r>
              <a:rPr lang="tr-TR" sz="1800"/>
              <a: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0000"/>
              </a:buClr>
              <a:buSzPts val="4400"/>
              <a:buFont typeface="Play"/>
              <a:buNone/>
            </a:pPr>
            <a:r>
              <a:rPr b="1" lang="tr-TR" sz="4400">
                <a:solidFill>
                  <a:srgbClr val="FF0000"/>
                </a:solidFill>
              </a:rPr>
              <a:t>Decorator Pattern</a:t>
            </a:r>
            <a:endParaRPr/>
          </a:p>
        </p:txBody>
      </p:sp>
      <p:sp>
        <p:nvSpPr>
          <p:cNvPr id="115" name="Google Shape;115;p17"/>
          <p:cNvSpPr txBox="1"/>
          <p:nvPr>
            <p:ph idx="1" type="body"/>
          </p:nvPr>
        </p:nvSpPr>
        <p:spPr>
          <a:xfrm>
            <a:off x="237065" y="1825625"/>
            <a:ext cx="5782735" cy="3398308"/>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2800"/>
              <a:buChar char="•"/>
            </a:pPr>
            <a:r>
              <a:rPr b="1" lang="tr-TR"/>
              <a:t>Decorator Pattern</a:t>
            </a:r>
            <a:r>
              <a:rPr lang="tr-TR"/>
              <a:t>, bir nesnenin mevcut işlevselliğini </a:t>
            </a:r>
            <a:r>
              <a:rPr b="1" lang="tr-TR"/>
              <a:t>değiştirmeden</a:t>
            </a:r>
            <a:r>
              <a:rPr lang="tr-TR"/>
              <a:t>, </a:t>
            </a:r>
            <a:r>
              <a:rPr b="1" lang="tr-TR"/>
              <a:t>dinamik</a:t>
            </a:r>
            <a:r>
              <a:rPr lang="tr-TR"/>
              <a:t> olarak </a:t>
            </a:r>
            <a:r>
              <a:rPr b="1" lang="tr-TR"/>
              <a:t>yeni özellikler eklememizi</a:t>
            </a:r>
            <a:r>
              <a:rPr lang="tr-TR"/>
              <a:t> sağlayan bir tasarım desenidir.</a:t>
            </a:r>
            <a:endParaRPr/>
          </a:p>
          <a:p>
            <a:pPr indent="-228600" lvl="0" marL="228600" rtl="0" algn="just">
              <a:lnSpc>
                <a:spcPct val="90000"/>
              </a:lnSpc>
              <a:spcBef>
                <a:spcPts val="1000"/>
              </a:spcBef>
              <a:spcAft>
                <a:spcPts val="0"/>
              </a:spcAft>
              <a:buClr>
                <a:schemeClr val="dk1"/>
              </a:buClr>
              <a:buSzPts val="2800"/>
              <a:buFont typeface="Arial"/>
              <a:buChar char="•"/>
            </a:pPr>
            <a:r>
              <a:rPr lang="tr-TR"/>
              <a:t>Bir sınıfın </a:t>
            </a:r>
            <a:r>
              <a:rPr b="1" lang="tr-TR"/>
              <a:t>kodunu değiştirmeden</a:t>
            </a:r>
            <a:r>
              <a:rPr lang="tr-TR"/>
              <a:t>, </a:t>
            </a:r>
            <a:r>
              <a:rPr b="1" lang="tr-TR"/>
              <a:t>Sarmalama (wrapping)</a:t>
            </a:r>
            <a:r>
              <a:rPr lang="tr-TR"/>
              <a:t> yoluyla </a:t>
            </a:r>
            <a:r>
              <a:rPr b="1" lang="tr-TR"/>
              <a:t>ekstra davranışlar</a:t>
            </a:r>
            <a:r>
              <a:rPr lang="tr-TR"/>
              <a:t> ekleriz.</a:t>
            </a:r>
            <a:endParaRPr/>
          </a:p>
          <a:p>
            <a:pPr indent="-50800" lvl="0" marL="228600" rtl="0" algn="just">
              <a:lnSpc>
                <a:spcPct val="90000"/>
              </a:lnSpc>
              <a:spcBef>
                <a:spcPts val="1000"/>
              </a:spcBef>
              <a:spcAft>
                <a:spcPts val="0"/>
              </a:spcAft>
              <a:buClr>
                <a:schemeClr val="dk1"/>
              </a:buClr>
              <a:buSzPts val="2800"/>
              <a:buNone/>
            </a:pPr>
            <a:r>
              <a:t/>
            </a:r>
            <a:endParaRPr/>
          </a:p>
        </p:txBody>
      </p:sp>
      <p:sp>
        <p:nvSpPr>
          <p:cNvPr id="116" name="Google Shape;116;p17"/>
          <p:cNvSpPr txBox="1"/>
          <p:nvPr>
            <p:ph idx="2" type="body"/>
          </p:nvPr>
        </p:nvSpPr>
        <p:spPr>
          <a:xfrm>
            <a:off x="6172200" y="1825625"/>
            <a:ext cx="5181600" cy="287337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FileInputStream	Dosyayı açıyor.</a:t>
            </a:r>
            <a:endParaRPr/>
          </a:p>
          <a:p>
            <a:pPr indent="-228600" lvl="0" marL="228600" rtl="0" algn="l">
              <a:lnSpc>
                <a:spcPct val="90000"/>
              </a:lnSpc>
              <a:spcBef>
                <a:spcPts val="1000"/>
              </a:spcBef>
              <a:spcAft>
                <a:spcPts val="0"/>
              </a:spcAft>
              <a:buClr>
                <a:schemeClr val="dk1"/>
              </a:buClr>
              <a:buSzPts val="2800"/>
              <a:buChar char="•"/>
            </a:pPr>
            <a:r>
              <a:rPr lang="tr-TR"/>
              <a:t>BufferedInputStream Okumayı hızlandırıyor.</a:t>
            </a:r>
            <a:endParaRPr/>
          </a:p>
          <a:p>
            <a:pPr indent="-228600" lvl="0" marL="228600" rtl="0" algn="l">
              <a:lnSpc>
                <a:spcPct val="90000"/>
              </a:lnSpc>
              <a:spcBef>
                <a:spcPts val="1000"/>
              </a:spcBef>
              <a:spcAft>
                <a:spcPts val="0"/>
              </a:spcAft>
              <a:buClr>
                <a:schemeClr val="dk1"/>
              </a:buClr>
              <a:buSzPts val="2800"/>
              <a:buChar char="•"/>
            </a:pPr>
            <a:r>
              <a:rPr lang="tr-TR"/>
              <a:t>DataInputStream Sayısal veri okuyor.</a:t>
            </a:r>
            <a:endParaRPr/>
          </a:p>
        </p:txBody>
      </p:sp>
      <p:sp>
        <p:nvSpPr>
          <p:cNvPr id="117" name="Google Shape;117;p17"/>
          <p:cNvSpPr txBox="1"/>
          <p:nvPr/>
        </p:nvSpPr>
        <p:spPr>
          <a:xfrm>
            <a:off x="139699" y="5174204"/>
            <a:ext cx="11760201" cy="10772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tr-TR" sz="3200" u="none" cap="none" strike="noStrike">
                <a:solidFill>
                  <a:srgbClr val="FF0000"/>
                </a:solidFill>
                <a:latin typeface="Arial"/>
                <a:ea typeface="Arial"/>
                <a:cs typeface="Arial"/>
                <a:sym typeface="Arial"/>
              </a:rPr>
              <a:t>DataInputStream dis = new DataInputStream(new BufferedInputStream(new FileInputStream("data.bin")));</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6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Hangisini Kullanmalıyım?</a:t>
            </a:r>
            <a:endParaRPr/>
          </a:p>
        </p:txBody>
      </p:sp>
      <p:sp>
        <p:nvSpPr>
          <p:cNvPr id="494" name="Google Shape;494;p6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0"/>
              </a:spcBef>
              <a:spcAft>
                <a:spcPts val="0"/>
              </a:spcAft>
              <a:buClr>
                <a:schemeClr val="dk1"/>
              </a:buClr>
              <a:buSzPts val="2800"/>
              <a:buNone/>
            </a:pPr>
            <a:r>
              <a:rPr lang="tr-TR"/>
              <a:t>Java için önemli olan:</a:t>
            </a:r>
            <a:endParaRPr/>
          </a:p>
          <a:p>
            <a:pPr indent="0" lvl="1" marL="457200" rtl="0" algn="just">
              <a:lnSpc>
                <a:spcPct val="90000"/>
              </a:lnSpc>
              <a:spcBef>
                <a:spcPts val="500"/>
              </a:spcBef>
              <a:spcAft>
                <a:spcPts val="0"/>
              </a:spcAft>
              <a:buClr>
                <a:schemeClr val="dk1"/>
              </a:buClr>
              <a:buSzPts val="2400"/>
              <a:buNone/>
            </a:pPr>
            <a:r>
              <a:rPr lang="tr-TR"/>
              <a:t>Java ObjectInputStream ile dosyayı okurken, uzantıya bakmaz; dosya içeriğinin Java serileştirme formatında olup olmadığına bakar.</a:t>
            </a:r>
            <a:endParaRPr/>
          </a:p>
          <a:p>
            <a:pPr indent="0" lvl="0" marL="0" rtl="0" algn="just">
              <a:lnSpc>
                <a:spcPct val="90000"/>
              </a:lnSpc>
              <a:spcBef>
                <a:spcPts val="1000"/>
              </a:spcBef>
              <a:spcAft>
                <a:spcPts val="0"/>
              </a:spcAft>
              <a:buClr>
                <a:schemeClr val="dk1"/>
              </a:buClr>
              <a:buSzPts val="2800"/>
              <a:buNone/>
            </a:pPr>
            <a:r>
              <a:rPr lang="tr-TR"/>
              <a:t>Eğer sadece Java için serileştirilmiş bir nesne saklıyorsan:</a:t>
            </a:r>
            <a:endParaRPr/>
          </a:p>
          <a:p>
            <a:pPr indent="0" lvl="0" marL="0" rtl="0" algn="just">
              <a:lnSpc>
                <a:spcPct val="90000"/>
              </a:lnSpc>
              <a:spcBef>
                <a:spcPts val="1000"/>
              </a:spcBef>
              <a:spcAft>
                <a:spcPts val="0"/>
              </a:spcAft>
              <a:buClr>
                <a:schemeClr val="dk1"/>
              </a:buClr>
              <a:buSzPts val="2800"/>
              <a:buNone/>
            </a:pPr>
            <a:r>
              <a:rPr lang="tr-TR"/>
              <a:t>	.ser daha anlamlıdır (örnek: ogrenci.ser)</a:t>
            </a:r>
            <a:endParaRPr/>
          </a:p>
          <a:p>
            <a:pPr indent="0" lvl="0" marL="0" rtl="0" algn="just">
              <a:lnSpc>
                <a:spcPct val="90000"/>
              </a:lnSpc>
              <a:spcBef>
                <a:spcPts val="1000"/>
              </a:spcBef>
              <a:spcAft>
                <a:spcPts val="0"/>
              </a:spcAft>
              <a:buClr>
                <a:schemeClr val="dk1"/>
              </a:buClr>
              <a:buSzPts val="2800"/>
              <a:buNone/>
            </a:pPr>
            <a:r>
              <a:rPr lang="tr-TR"/>
              <a:t>Eğer dosya birden çok veri türünü, sayısal içerikleri veya karmaşık bir veri yapısını içeriyorsa:</a:t>
            </a:r>
            <a:endParaRPr/>
          </a:p>
          <a:p>
            <a:pPr indent="0" lvl="0" marL="0" rtl="0" algn="just">
              <a:lnSpc>
                <a:spcPct val="90000"/>
              </a:lnSpc>
              <a:spcBef>
                <a:spcPts val="1000"/>
              </a:spcBef>
              <a:spcAft>
                <a:spcPts val="0"/>
              </a:spcAft>
              <a:buClr>
                <a:schemeClr val="dk1"/>
              </a:buClr>
              <a:buSzPts val="2800"/>
              <a:buNone/>
            </a:pPr>
            <a:r>
              <a:rPr lang="tr-TR"/>
              <a:t> 	.dat daha genel bir isimlendirmedir (örnek: veritabani.dat)</a:t>
            </a:r>
            <a:endParaRPr/>
          </a:p>
        </p:txBody>
      </p:sp>
      <p:sp>
        <p:nvSpPr>
          <p:cNvPr id="495" name="Google Shape;495;p62"/>
          <p:cNvSpPr txBox="1"/>
          <p:nvPr/>
        </p:nvSpPr>
        <p:spPr>
          <a:xfrm>
            <a:off x="482600" y="5853797"/>
            <a:ext cx="11082866" cy="646331"/>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i="1" lang="tr-TR" sz="1800">
                <a:solidFill>
                  <a:schemeClr val="dk1"/>
                </a:solidFill>
                <a:latin typeface="Arial"/>
                <a:ea typeface="Arial"/>
                <a:cs typeface="Arial"/>
                <a:sym typeface="Arial"/>
              </a:rPr>
              <a:t>Java .ser dosyalarını rastgele kaynaklardan deserialize etmek tehlikeli olabilir .</a:t>
            </a:r>
            <a:endParaRPr/>
          </a:p>
          <a:p>
            <a:pPr indent="0" lvl="0" marL="0" marR="0" rtl="0" algn="just">
              <a:spcBef>
                <a:spcPts val="0"/>
              </a:spcBef>
              <a:spcAft>
                <a:spcPts val="0"/>
              </a:spcAft>
              <a:buNone/>
            </a:pPr>
            <a:r>
              <a:rPr i="1" lang="tr-TR" sz="1800">
                <a:solidFill>
                  <a:schemeClr val="dk1"/>
                </a:solidFill>
                <a:latin typeface="Arial"/>
                <a:ea typeface="Arial"/>
                <a:cs typeface="Arial"/>
                <a:sym typeface="Arial"/>
              </a:rPr>
              <a:t>Bu yüzden modern uygulamalarda JSON, XML gibi güvenli veri formatları tercih edilir.</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6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Sıkıştırma (Compression)</a:t>
            </a:r>
            <a:endParaRPr/>
          </a:p>
        </p:txBody>
      </p:sp>
      <p:sp>
        <p:nvSpPr>
          <p:cNvPr id="501" name="Google Shape;501;p6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fontScale="55000" lnSpcReduction="20000"/>
          </a:bodyPr>
          <a:lstStyle/>
          <a:p>
            <a:pPr indent="0" lvl="0" marL="0" rtl="0" algn="l">
              <a:lnSpc>
                <a:spcPct val="90000"/>
              </a:lnSpc>
              <a:spcBef>
                <a:spcPts val="0"/>
              </a:spcBef>
              <a:spcAft>
                <a:spcPts val="0"/>
              </a:spcAft>
              <a:buClr>
                <a:schemeClr val="dk1"/>
              </a:buClr>
              <a:buSzPct val="100000"/>
              <a:buNone/>
            </a:pPr>
            <a:r>
              <a:rPr lang="tr-TR"/>
              <a:t>import java.io.*;</a:t>
            </a:r>
            <a:endParaRPr/>
          </a:p>
          <a:p>
            <a:pPr indent="0" lvl="0" marL="0" rtl="0" algn="l">
              <a:lnSpc>
                <a:spcPct val="90000"/>
              </a:lnSpc>
              <a:spcBef>
                <a:spcPts val="1000"/>
              </a:spcBef>
              <a:spcAft>
                <a:spcPts val="0"/>
              </a:spcAft>
              <a:buClr>
                <a:schemeClr val="dk1"/>
              </a:buClr>
              <a:buSzPct val="100000"/>
              <a:buNone/>
            </a:pPr>
            <a:r>
              <a:rPr lang="tr-TR"/>
              <a:t>import java.util.zip.GZIPOutputStream;</a:t>
            </a:r>
            <a:endParaRPr/>
          </a:p>
          <a:p>
            <a:pPr indent="0" lvl="0" marL="0" rtl="0" algn="l">
              <a:lnSpc>
                <a:spcPct val="90000"/>
              </a:lnSpc>
              <a:spcBef>
                <a:spcPts val="1000"/>
              </a:spcBef>
              <a:spcAft>
                <a:spcPts val="0"/>
              </a:spcAft>
              <a:buClr>
                <a:schemeClr val="dk1"/>
              </a:buClr>
              <a:buSzPct val="100000"/>
              <a:buNone/>
            </a:pPr>
            <a:r>
              <a:rPr lang="tr-TR"/>
              <a:t>public class Main {</a:t>
            </a:r>
            <a:endParaRPr/>
          </a:p>
          <a:p>
            <a:pPr indent="0" lvl="0" marL="0" rtl="0" algn="l">
              <a:lnSpc>
                <a:spcPct val="90000"/>
              </a:lnSpc>
              <a:spcBef>
                <a:spcPts val="1000"/>
              </a:spcBef>
              <a:spcAft>
                <a:spcPts val="0"/>
              </a:spcAft>
              <a:buClr>
                <a:schemeClr val="dk1"/>
              </a:buClr>
              <a:buSzPct val="100000"/>
              <a:buNone/>
            </a:pPr>
            <a:r>
              <a:rPr lang="tr-TR"/>
              <a:t>    public static void main(String[] args) throws IOException {</a:t>
            </a:r>
            <a:endParaRPr/>
          </a:p>
          <a:p>
            <a:pPr indent="0" lvl="0" marL="0" rtl="0" algn="l">
              <a:lnSpc>
                <a:spcPct val="90000"/>
              </a:lnSpc>
              <a:spcBef>
                <a:spcPts val="1000"/>
              </a:spcBef>
              <a:spcAft>
                <a:spcPts val="0"/>
              </a:spcAft>
              <a:buClr>
                <a:schemeClr val="dk1"/>
              </a:buClr>
              <a:buSzPct val="100000"/>
              <a:buNone/>
            </a:pPr>
            <a:r>
              <a:rPr lang="tr-TR"/>
              <a:t>        try (GZIPOutputStream gos = new GZIPOutputStream(new FileOutputStream("example.gz"));</a:t>
            </a:r>
            <a:endParaRPr/>
          </a:p>
          <a:p>
            <a:pPr indent="0" lvl="0" marL="0" rtl="0" algn="l">
              <a:lnSpc>
                <a:spcPct val="90000"/>
              </a:lnSpc>
              <a:spcBef>
                <a:spcPts val="1000"/>
              </a:spcBef>
              <a:spcAft>
                <a:spcPts val="0"/>
              </a:spcAft>
              <a:buClr>
                <a:schemeClr val="dk1"/>
              </a:buClr>
              <a:buSzPct val="100000"/>
              <a:buNone/>
            </a:pPr>
            <a:r>
              <a:rPr lang="tr-TR"/>
              <a:t>             FileInputStream fis = new FileInputStream("output.txt")) {</a:t>
            </a:r>
            <a:endParaRPr/>
          </a:p>
          <a:p>
            <a:pPr indent="0" lvl="0" marL="0" rtl="0" algn="l">
              <a:lnSpc>
                <a:spcPct val="90000"/>
              </a:lnSpc>
              <a:spcBef>
                <a:spcPts val="1000"/>
              </a:spcBef>
              <a:spcAft>
                <a:spcPts val="0"/>
              </a:spcAft>
              <a:buClr>
                <a:schemeClr val="dk1"/>
              </a:buClr>
              <a:buSzPct val="100000"/>
              <a:buNone/>
            </a:pPr>
            <a:r>
              <a:rPr lang="tr-TR"/>
              <a:t>            byte[] buffer = new byte[1024];</a:t>
            </a:r>
            <a:endParaRPr/>
          </a:p>
          <a:p>
            <a:pPr indent="0" lvl="0" marL="0" rtl="0" algn="l">
              <a:lnSpc>
                <a:spcPct val="90000"/>
              </a:lnSpc>
              <a:spcBef>
                <a:spcPts val="1000"/>
              </a:spcBef>
              <a:spcAft>
                <a:spcPts val="0"/>
              </a:spcAft>
              <a:buClr>
                <a:schemeClr val="dk1"/>
              </a:buClr>
              <a:buSzPct val="100000"/>
              <a:buNone/>
            </a:pPr>
            <a:r>
              <a:rPr lang="tr-TR"/>
              <a:t>            int len;</a:t>
            </a:r>
            <a:endParaRPr/>
          </a:p>
          <a:p>
            <a:pPr indent="0" lvl="0" marL="0" rtl="0" algn="l">
              <a:lnSpc>
                <a:spcPct val="90000"/>
              </a:lnSpc>
              <a:spcBef>
                <a:spcPts val="1000"/>
              </a:spcBef>
              <a:spcAft>
                <a:spcPts val="0"/>
              </a:spcAft>
              <a:buClr>
                <a:schemeClr val="dk1"/>
              </a:buClr>
              <a:buSzPct val="100000"/>
              <a:buNone/>
            </a:pPr>
            <a:r>
              <a:rPr lang="tr-TR"/>
              <a:t>            while ((len = fis.read(buffer)) != -1) {</a:t>
            </a:r>
            <a:endParaRPr/>
          </a:p>
          <a:p>
            <a:pPr indent="0" lvl="0" marL="0" rtl="0" algn="l">
              <a:lnSpc>
                <a:spcPct val="90000"/>
              </a:lnSpc>
              <a:spcBef>
                <a:spcPts val="1000"/>
              </a:spcBef>
              <a:spcAft>
                <a:spcPts val="0"/>
              </a:spcAft>
              <a:buClr>
                <a:schemeClr val="dk1"/>
              </a:buClr>
              <a:buSzPct val="100000"/>
              <a:buNone/>
            </a:pPr>
            <a:r>
              <a:rPr lang="tr-TR"/>
              <a:t>                gos.write(buffer, 0, len);</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t/>
            </a:r>
            <a:endParaRPr/>
          </a:p>
        </p:txBody>
      </p:sp>
      <p:sp>
        <p:nvSpPr>
          <p:cNvPr id="502" name="Google Shape;502;p63"/>
          <p:cNvSpPr txBox="1"/>
          <p:nvPr>
            <p:ph idx="2" type="body"/>
          </p:nvPr>
        </p:nvSpPr>
        <p:spPr>
          <a:xfrm>
            <a:off x="6282266" y="1491932"/>
            <a:ext cx="5559213" cy="501872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400"/>
              <a:buNone/>
            </a:pPr>
            <a:r>
              <a:rPr lang="tr-TR" sz="1400"/>
              <a:t>import java.io.*;</a:t>
            </a:r>
            <a:endParaRPr/>
          </a:p>
          <a:p>
            <a:pPr indent="0" lvl="0" marL="0" rtl="0" algn="l">
              <a:lnSpc>
                <a:spcPct val="90000"/>
              </a:lnSpc>
              <a:spcBef>
                <a:spcPts val="1000"/>
              </a:spcBef>
              <a:spcAft>
                <a:spcPts val="0"/>
              </a:spcAft>
              <a:buClr>
                <a:schemeClr val="dk1"/>
              </a:buClr>
              <a:buSzPts val="1400"/>
              <a:buNone/>
            </a:pPr>
            <a:r>
              <a:rPr lang="tr-TR" sz="1400"/>
              <a:t>import java.util.zip.GZIPInputStream;</a:t>
            </a:r>
            <a:endParaRPr/>
          </a:p>
          <a:p>
            <a:pPr indent="0" lvl="0" marL="0" rtl="0" algn="l">
              <a:lnSpc>
                <a:spcPct val="90000"/>
              </a:lnSpc>
              <a:spcBef>
                <a:spcPts val="1000"/>
              </a:spcBef>
              <a:spcAft>
                <a:spcPts val="0"/>
              </a:spcAft>
              <a:buClr>
                <a:schemeClr val="dk1"/>
              </a:buClr>
              <a:buSzPts val="1400"/>
              <a:buNone/>
            </a:pPr>
            <a:r>
              <a:rPr lang="tr-TR" sz="1400"/>
              <a:t>public class Main {</a:t>
            </a:r>
            <a:endParaRPr/>
          </a:p>
          <a:p>
            <a:pPr indent="0" lvl="0" marL="0" rtl="0" algn="l">
              <a:lnSpc>
                <a:spcPct val="90000"/>
              </a:lnSpc>
              <a:spcBef>
                <a:spcPts val="1000"/>
              </a:spcBef>
              <a:spcAft>
                <a:spcPts val="0"/>
              </a:spcAft>
              <a:buClr>
                <a:schemeClr val="dk1"/>
              </a:buClr>
              <a:buSzPts val="1400"/>
              <a:buNone/>
            </a:pPr>
            <a:r>
              <a:rPr lang="tr-TR" sz="1400"/>
              <a:t>    public static void main(String[] args) throws IOException {</a:t>
            </a:r>
            <a:endParaRPr/>
          </a:p>
          <a:p>
            <a:pPr indent="0" lvl="0" marL="0" rtl="0" algn="l">
              <a:lnSpc>
                <a:spcPct val="90000"/>
              </a:lnSpc>
              <a:spcBef>
                <a:spcPts val="1000"/>
              </a:spcBef>
              <a:spcAft>
                <a:spcPts val="0"/>
              </a:spcAft>
              <a:buClr>
                <a:schemeClr val="dk1"/>
              </a:buClr>
              <a:buSzPts val="1400"/>
              <a:buNone/>
            </a:pPr>
            <a:r>
              <a:rPr lang="tr-TR" sz="1400"/>
              <a:t>        GZIPInputStream gis = new GZIPInputStream(new FileInputStream("example.gz"));</a:t>
            </a:r>
            <a:endParaRPr/>
          </a:p>
          <a:p>
            <a:pPr indent="0" lvl="0" marL="0" rtl="0" algn="l">
              <a:lnSpc>
                <a:spcPct val="90000"/>
              </a:lnSpc>
              <a:spcBef>
                <a:spcPts val="1000"/>
              </a:spcBef>
              <a:spcAft>
                <a:spcPts val="0"/>
              </a:spcAft>
              <a:buClr>
                <a:schemeClr val="dk1"/>
              </a:buClr>
              <a:buSzPts val="1400"/>
              <a:buNone/>
            </a:pPr>
            <a:r>
              <a:rPr lang="tr-TR" sz="1400"/>
              <a:t>        FileOutputStream fos = new FileOutputStream("unzip.txt");</a:t>
            </a:r>
            <a:endParaRPr/>
          </a:p>
          <a:p>
            <a:pPr indent="0" lvl="0" marL="0" rtl="0" algn="l">
              <a:lnSpc>
                <a:spcPct val="90000"/>
              </a:lnSpc>
              <a:spcBef>
                <a:spcPts val="1000"/>
              </a:spcBef>
              <a:spcAft>
                <a:spcPts val="0"/>
              </a:spcAft>
              <a:buClr>
                <a:schemeClr val="dk1"/>
              </a:buClr>
              <a:buSzPts val="1400"/>
              <a:buNone/>
            </a:pPr>
            <a:r>
              <a:rPr lang="tr-TR" sz="1400"/>
              <a:t>        byte[] buffer = new byte[1024];</a:t>
            </a:r>
            <a:endParaRPr/>
          </a:p>
          <a:p>
            <a:pPr indent="0" lvl="0" marL="0" rtl="0" algn="l">
              <a:lnSpc>
                <a:spcPct val="90000"/>
              </a:lnSpc>
              <a:spcBef>
                <a:spcPts val="1000"/>
              </a:spcBef>
              <a:spcAft>
                <a:spcPts val="0"/>
              </a:spcAft>
              <a:buClr>
                <a:schemeClr val="dk1"/>
              </a:buClr>
              <a:buSzPts val="1400"/>
              <a:buNone/>
            </a:pPr>
            <a:r>
              <a:rPr lang="tr-TR" sz="1400"/>
              <a:t>        int len;</a:t>
            </a:r>
            <a:endParaRPr/>
          </a:p>
          <a:p>
            <a:pPr indent="0" lvl="0" marL="0" rtl="0" algn="l">
              <a:lnSpc>
                <a:spcPct val="90000"/>
              </a:lnSpc>
              <a:spcBef>
                <a:spcPts val="1000"/>
              </a:spcBef>
              <a:spcAft>
                <a:spcPts val="0"/>
              </a:spcAft>
              <a:buClr>
                <a:schemeClr val="dk1"/>
              </a:buClr>
              <a:buSzPts val="1400"/>
              <a:buNone/>
            </a:pPr>
            <a:r>
              <a:rPr lang="tr-TR" sz="1400"/>
              <a:t>        while ((len = gis.read(buffer)) &gt; 0) {</a:t>
            </a:r>
            <a:endParaRPr/>
          </a:p>
          <a:p>
            <a:pPr indent="0" lvl="0" marL="0" rtl="0" algn="l">
              <a:lnSpc>
                <a:spcPct val="90000"/>
              </a:lnSpc>
              <a:spcBef>
                <a:spcPts val="1000"/>
              </a:spcBef>
              <a:spcAft>
                <a:spcPts val="0"/>
              </a:spcAft>
              <a:buClr>
                <a:schemeClr val="dk1"/>
              </a:buClr>
              <a:buSzPts val="1400"/>
              <a:buNone/>
            </a:pPr>
            <a:r>
              <a:rPr lang="tr-TR" sz="1400"/>
              <a:t>            fos.write(buffer, 0, len);</a:t>
            </a:r>
            <a:endParaRPr/>
          </a:p>
          <a:p>
            <a:pPr indent="0" lvl="0" marL="0" rtl="0" algn="l">
              <a:lnSpc>
                <a:spcPct val="90000"/>
              </a:lnSpc>
              <a:spcBef>
                <a:spcPts val="1000"/>
              </a:spcBef>
              <a:spcAft>
                <a:spcPts val="0"/>
              </a:spcAft>
              <a:buClr>
                <a:schemeClr val="dk1"/>
              </a:buClr>
              <a:buSzPts val="1400"/>
              <a:buNone/>
            </a:pPr>
            <a:r>
              <a:rPr lang="tr-TR" sz="1400"/>
              <a:t>        }</a:t>
            </a:r>
            <a:endParaRPr/>
          </a:p>
          <a:p>
            <a:pPr indent="0" lvl="0" marL="0" rtl="0" algn="l">
              <a:lnSpc>
                <a:spcPct val="90000"/>
              </a:lnSpc>
              <a:spcBef>
                <a:spcPts val="1000"/>
              </a:spcBef>
              <a:spcAft>
                <a:spcPts val="0"/>
              </a:spcAft>
              <a:buClr>
                <a:schemeClr val="dk1"/>
              </a:buClr>
              <a:buSzPts val="1400"/>
              <a:buNone/>
            </a:pPr>
            <a:r>
              <a:rPr lang="tr-TR" sz="1400"/>
              <a:t>        gis.close();</a:t>
            </a:r>
            <a:endParaRPr/>
          </a:p>
          <a:p>
            <a:pPr indent="0" lvl="0" marL="0" rtl="0" algn="l">
              <a:lnSpc>
                <a:spcPct val="90000"/>
              </a:lnSpc>
              <a:spcBef>
                <a:spcPts val="1000"/>
              </a:spcBef>
              <a:spcAft>
                <a:spcPts val="0"/>
              </a:spcAft>
              <a:buClr>
                <a:schemeClr val="dk1"/>
              </a:buClr>
              <a:buSzPts val="1400"/>
              <a:buNone/>
            </a:pPr>
            <a:r>
              <a:rPr lang="tr-TR" sz="1400"/>
              <a:t>        fos.close();</a:t>
            </a:r>
            <a:endParaRPr/>
          </a:p>
          <a:p>
            <a:pPr indent="0" lvl="0" marL="0" rtl="0" algn="l">
              <a:lnSpc>
                <a:spcPct val="90000"/>
              </a:lnSpc>
              <a:spcBef>
                <a:spcPts val="1000"/>
              </a:spcBef>
              <a:spcAft>
                <a:spcPts val="0"/>
              </a:spcAft>
              <a:buClr>
                <a:schemeClr val="dk1"/>
              </a:buClr>
              <a:buSzPts val="1400"/>
              <a:buNone/>
            </a:pPr>
            <a:r>
              <a:rPr lang="tr-TR" sz="1400"/>
              <a:t>        System.out.println("Dosya başarıyla açıldı.");</a:t>
            </a:r>
            <a:endParaRPr/>
          </a:p>
          <a:p>
            <a:pPr indent="0" lvl="0" marL="0" rtl="0" algn="l">
              <a:lnSpc>
                <a:spcPct val="90000"/>
              </a:lnSpc>
              <a:spcBef>
                <a:spcPts val="1000"/>
              </a:spcBef>
              <a:spcAft>
                <a:spcPts val="0"/>
              </a:spcAft>
              <a:buClr>
                <a:schemeClr val="dk1"/>
              </a:buClr>
              <a:buSzPts val="1400"/>
              <a:buNone/>
            </a:pPr>
            <a:r>
              <a:rPr lang="tr-TR" sz="1400"/>
              <a:t>    }</a:t>
            </a:r>
            <a:endParaRPr/>
          </a:p>
          <a:p>
            <a:pPr indent="0" lvl="0" marL="0" rtl="0" algn="l">
              <a:lnSpc>
                <a:spcPct val="90000"/>
              </a:lnSpc>
              <a:spcBef>
                <a:spcPts val="1000"/>
              </a:spcBef>
              <a:spcAft>
                <a:spcPts val="0"/>
              </a:spcAft>
              <a:buClr>
                <a:schemeClr val="dk1"/>
              </a:buClr>
              <a:buSzPts val="1400"/>
              <a:buNone/>
            </a:pPr>
            <a:r>
              <a:rPr lang="tr-TR" sz="1400"/>
              <a:t>}</a:t>
            </a:r>
            <a:endParaRPr/>
          </a:p>
          <a:p>
            <a:pPr indent="0" lvl="0" marL="0" rtl="0" algn="l">
              <a:lnSpc>
                <a:spcPct val="90000"/>
              </a:lnSpc>
              <a:spcBef>
                <a:spcPts val="1000"/>
              </a:spcBef>
              <a:spcAft>
                <a:spcPts val="0"/>
              </a:spcAft>
              <a:buClr>
                <a:schemeClr val="dk1"/>
              </a:buClr>
              <a:buSzPts val="1400"/>
              <a:buNone/>
            </a:pPr>
            <a:r>
              <a:t/>
            </a:r>
            <a:endParaRPr sz="1400"/>
          </a:p>
          <a:p>
            <a:pPr indent="0" lvl="0" marL="0" rtl="0" algn="l">
              <a:lnSpc>
                <a:spcPct val="90000"/>
              </a:lnSpc>
              <a:spcBef>
                <a:spcPts val="1000"/>
              </a:spcBef>
              <a:spcAft>
                <a:spcPts val="0"/>
              </a:spcAft>
              <a:buClr>
                <a:schemeClr val="dk1"/>
              </a:buClr>
              <a:buSzPts val="1400"/>
              <a:buNone/>
            </a:pPr>
            <a:r>
              <a:t/>
            </a:r>
            <a:endParaRPr sz="14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6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StreamTokenizer</a:t>
            </a:r>
            <a:endParaRPr/>
          </a:p>
        </p:txBody>
      </p:sp>
      <p:sp>
        <p:nvSpPr>
          <p:cNvPr id="508" name="Google Shape;508;p6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000"/>
              <a:buChar char="•"/>
            </a:pPr>
            <a:r>
              <a:rPr lang="tr-TR" sz="2000"/>
              <a:t>Java’daki StreamTokenizer, bir metin akışını (örneğin bir dosya) parçalara ayırmak (tokenize etmek) için kullanılan bir sınıftır.</a:t>
            </a:r>
            <a:endParaRPr/>
          </a:p>
          <a:p>
            <a:pPr indent="-228600" lvl="0" marL="228600" rtl="0" algn="l">
              <a:lnSpc>
                <a:spcPct val="90000"/>
              </a:lnSpc>
              <a:spcBef>
                <a:spcPts val="1000"/>
              </a:spcBef>
              <a:spcAft>
                <a:spcPts val="0"/>
              </a:spcAft>
              <a:buClr>
                <a:schemeClr val="dk1"/>
              </a:buClr>
              <a:buSzPts val="2000"/>
              <a:buChar char="•"/>
            </a:pPr>
            <a:r>
              <a:rPr lang="tr-TR" sz="2000"/>
              <a:t>Bu parçalar kelime, sayı, sembol, EOF (dosya sonu) gibi anlamlı öğeler olabilir.</a:t>
            </a:r>
            <a:endParaRPr/>
          </a:p>
          <a:p>
            <a:pPr indent="-228600" lvl="0" marL="228600" rtl="0" algn="l">
              <a:lnSpc>
                <a:spcPct val="90000"/>
              </a:lnSpc>
              <a:spcBef>
                <a:spcPts val="1000"/>
              </a:spcBef>
              <a:spcAft>
                <a:spcPts val="0"/>
              </a:spcAft>
              <a:buClr>
                <a:schemeClr val="dk1"/>
              </a:buClr>
              <a:buSzPts val="2000"/>
              <a:buChar char="•"/>
            </a:pPr>
            <a:r>
              <a:rPr lang="tr-TR" sz="2000"/>
              <a:t>Özellikle sözlük analizi, derleyici yazımı, mini dil yorumlayıcıları gibi alanlarda kullanılır.</a:t>
            </a:r>
            <a:endParaRPr/>
          </a:p>
          <a:p>
            <a:pPr indent="-228600" lvl="0" marL="228600" rtl="0" algn="l">
              <a:lnSpc>
                <a:spcPct val="90000"/>
              </a:lnSpc>
              <a:spcBef>
                <a:spcPts val="1000"/>
              </a:spcBef>
              <a:spcAft>
                <a:spcPts val="0"/>
              </a:spcAft>
              <a:buClr>
                <a:schemeClr val="dk1"/>
              </a:buClr>
              <a:buSzPts val="2000"/>
              <a:buChar char="•"/>
            </a:pPr>
            <a:r>
              <a:rPr lang="tr-TR" sz="2000"/>
              <a:t>Satır satır değil, anlamlı parçalar (token) halinde okuma yapar.</a:t>
            </a:r>
            <a:endParaRPr/>
          </a:p>
          <a:p>
            <a:pPr indent="-228600" lvl="0" marL="228600" rtl="0" algn="l">
              <a:lnSpc>
                <a:spcPct val="90000"/>
              </a:lnSpc>
              <a:spcBef>
                <a:spcPts val="1000"/>
              </a:spcBef>
              <a:spcAft>
                <a:spcPts val="0"/>
              </a:spcAft>
              <a:buClr>
                <a:schemeClr val="dk1"/>
              </a:buClr>
              <a:buSzPts val="2000"/>
              <a:buChar char="•"/>
            </a:pPr>
            <a:r>
              <a:rPr lang="tr-TR" sz="2000"/>
              <a:t>Sayı, kelime, sembol ayrımını otomatik yapar.</a:t>
            </a:r>
            <a:endParaRPr/>
          </a:p>
          <a:p>
            <a:pPr indent="-228600" lvl="0" marL="228600" rtl="0" algn="l">
              <a:lnSpc>
                <a:spcPct val="90000"/>
              </a:lnSpc>
              <a:spcBef>
                <a:spcPts val="1000"/>
              </a:spcBef>
              <a:spcAft>
                <a:spcPts val="0"/>
              </a:spcAft>
              <a:buClr>
                <a:schemeClr val="dk1"/>
              </a:buClr>
              <a:buSzPts val="2000"/>
              <a:buChar char="•"/>
            </a:pPr>
            <a:r>
              <a:rPr lang="tr-TR" sz="2000"/>
              <a:t>Dosya veya metin içinde yorumları atlayabilir, özel karakterleri tanımlayabilir.</a:t>
            </a:r>
            <a:endParaRPr/>
          </a:p>
        </p:txBody>
      </p:sp>
      <p:sp>
        <p:nvSpPr>
          <p:cNvPr id="509" name="Google Shape;509;p6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fontScale="25000" lnSpcReduction="20000"/>
          </a:bodyPr>
          <a:lstStyle/>
          <a:p>
            <a:pPr indent="0" lvl="0" marL="0" rtl="0" algn="l">
              <a:lnSpc>
                <a:spcPct val="90000"/>
              </a:lnSpc>
              <a:spcBef>
                <a:spcPts val="0"/>
              </a:spcBef>
              <a:spcAft>
                <a:spcPts val="0"/>
              </a:spcAft>
              <a:buClr>
                <a:schemeClr val="dk1"/>
              </a:buClr>
              <a:buSzPct val="100000"/>
              <a:buNone/>
            </a:pPr>
            <a:r>
              <a:rPr lang="tr-TR"/>
              <a:t>import java.io.*;</a:t>
            </a:r>
            <a:endParaRPr/>
          </a:p>
          <a:p>
            <a:pPr indent="0" lvl="0" marL="0" rtl="0" algn="l">
              <a:lnSpc>
                <a:spcPct val="90000"/>
              </a:lnSpc>
              <a:spcBef>
                <a:spcPts val="1000"/>
              </a:spcBef>
              <a:spcAft>
                <a:spcPts val="0"/>
              </a:spcAft>
              <a:buClr>
                <a:schemeClr val="dk1"/>
              </a:buClr>
              <a:buSzPct val="100000"/>
              <a:buNone/>
            </a:pPr>
            <a:r>
              <a:rPr lang="tr-TR"/>
              <a:t>public class Main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try {</a:t>
            </a:r>
            <a:endParaRPr/>
          </a:p>
          <a:p>
            <a:pPr indent="0" lvl="0" marL="0" rtl="0" algn="l">
              <a:lnSpc>
                <a:spcPct val="90000"/>
              </a:lnSpc>
              <a:spcBef>
                <a:spcPts val="1000"/>
              </a:spcBef>
              <a:spcAft>
                <a:spcPts val="0"/>
              </a:spcAft>
              <a:buClr>
                <a:schemeClr val="dk1"/>
              </a:buClr>
              <a:buSzPct val="100000"/>
              <a:buNone/>
            </a:pPr>
            <a:r>
              <a:rPr lang="tr-TR"/>
              <a:t>            FileReader fileReader = new FileReader("tokensample.txt");</a:t>
            </a:r>
            <a:endParaRPr/>
          </a:p>
          <a:p>
            <a:pPr indent="0" lvl="0" marL="0" rtl="0" algn="l">
              <a:lnSpc>
                <a:spcPct val="90000"/>
              </a:lnSpc>
              <a:spcBef>
                <a:spcPts val="1000"/>
              </a:spcBef>
              <a:spcAft>
                <a:spcPts val="0"/>
              </a:spcAft>
              <a:buClr>
                <a:schemeClr val="dk1"/>
              </a:buClr>
              <a:buSzPct val="100000"/>
              <a:buNone/>
            </a:pPr>
            <a:r>
              <a:rPr lang="tr-TR"/>
              <a:t>            StreamTokenizer tokenizer = new StreamTokenizer(fileReader);</a:t>
            </a:r>
            <a:endParaRPr/>
          </a:p>
          <a:p>
            <a:pPr indent="0" lvl="0" marL="0" rtl="0" algn="l">
              <a:lnSpc>
                <a:spcPct val="90000"/>
              </a:lnSpc>
              <a:spcBef>
                <a:spcPts val="1000"/>
              </a:spcBef>
              <a:spcAft>
                <a:spcPts val="0"/>
              </a:spcAft>
              <a:buClr>
                <a:schemeClr val="dk1"/>
              </a:buClr>
              <a:buSzPct val="100000"/>
              <a:buNone/>
            </a:pPr>
            <a:r>
              <a:rPr lang="tr-TR"/>
              <a:t>            // Yorum satırlarını yok say (# ile başlayanlar)</a:t>
            </a:r>
            <a:endParaRPr/>
          </a:p>
          <a:p>
            <a:pPr indent="0" lvl="0" marL="0" rtl="0" algn="l">
              <a:lnSpc>
                <a:spcPct val="90000"/>
              </a:lnSpc>
              <a:spcBef>
                <a:spcPts val="1000"/>
              </a:spcBef>
              <a:spcAft>
                <a:spcPts val="0"/>
              </a:spcAft>
              <a:buClr>
                <a:schemeClr val="dk1"/>
              </a:buClr>
              <a:buSzPct val="100000"/>
              <a:buNone/>
            </a:pPr>
            <a:r>
              <a:rPr lang="tr-TR"/>
              <a:t>            tokenizer.commentChar('#');</a:t>
            </a:r>
            <a:endParaRPr/>
          </a:p>
          <a:p>
            <a:pPr indent="0" lvl="0" marL="0" rtl="0" algn="l">
              <a:lnSpc>
                <a:spcPct val="90000"/>
              </a:lnSpc>
              <a:spcBef>
                <a:spcPts val="1000"/>
              </a:spcBef>
              <a:spcAft>
                <a:spcPts val="0"/>
              </a:spcAft>
              <a:buClr>
                <a:schemeClr val="dk1"/>
              </a:buClr>
              <a:buSzPct val="100000"/>
              <a:buNone/>
            </a:pPr>
            <a:r>
              <a:rPr lang="tr-TR"/>
              <a:t>            // Karakterleri özel olmaktan çıkarabilirsin</a:t>
            </a:r>
            <a:endParaRPr/>
          </a:p>
          <a:p>
            <a:pPr indent="0" lvl="0" marL="0" rtl="0" algn="l">
              <a:lnSpc>
                <a:spcPct val="90000"/>
              </a:lnSpc>
              <a:spcBef>
                <a:spcPts val="1000"/>
              </a:spcBef>
              <a:spcAft>
                <a:spcPts val="0"/>
              </a:spcAft>
              <a:buClr>
                <a:schemeClr val="dk1"/>
              </a:buClr>
              <a:buSzPct val="100000"/>
              <a:buNone/>
            </a:pPr>
            <a:r>
              <a:rPr lang="tr-TR"/>
              <a:t>            tokenizer.ordinaryChar('/');  // // yorumları önle</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            // Ana token döngüsü</a:t>
            </a:r>
            <a:endParaRPr/>
          </a:p>
          <a:p>
            <a:pPr indent="0" lvl="0" marL="0" rtl="0" algn="l">
              <a:lnSpc>
                <a:spcPct val="90000"/>
              </a:lnSpc>
              <a:spcBef>
                <a:spcPts val="1000"/>
              </a:spcBef>
              <a:spcAft>
                <a:spcPts val="0"/>
              </a:spcAft>
              <a:buClr>
                <a:schemeClr val="dk1"/>
              </a:buClr>
              <a:buSzPct val="100000"/>
              <a:buNone/>
            </a:pPr>
            <a:r>
              <a:rPr lang="tr-TR"/>
              <a:t>            while (tokenizer.nextToken() != StreamTokenizer.TT_EOF) {</a:t>
            </a:r>
            <a:endParaRPr/>
          </a:p>
          <a:p>
            <a:pPr indent="0" lvl="0" marL="0" rtl="0" algn="l">
              <a:lnSpc>
                <a:spcPct val="90000"/>
              </a:lnSpc>
              <a:spcBef>
                <a:spcPts val="1000"/>
              </a:spcBef>
              <a:spcAft>
                <a:spcPts val="0"/>
              </a:spcAft>
              <a:buClr>
                <a:schemeClr val="dk1"/>
              </a:buClr>
              <a:buSzPct val="100000"/>
              <a:buNone/>
            </a:pPr>
            <a:r>
              <a:rPr lang="tr-TR"/>
              <a:t>                switch (tokenizer.ttype) {</a:t>
            </a:r>
            <a:endParaRPr/>
          </a:p>
          <a:p>
            <a:pPr indent="0" lvl="0" marL="0" rtl="0" algn="l">
              <a:lnSpc>
                <a:spcPct val="90000"/>
              </a:lnSpc>
              <a:spcBef>
                <a:spcPts val="1000"/>
              </a:spcBef>
              <a:spcAft>
                <a:spcPts val="0"/>
              </a:spcAft>
              <a:buClr>
                <a:schemeClr val="dk1"/>
              </a:buClr>
              <a:buSzPct val="100000"/>
              <a:buNone/>
            </a:pPr>
            <a:r>
              <a:rPr lang="tr-TR"/>
              <a:t>                    case StreamTokenizer.TT_WORD:</a:t>
            </a:r>
            <a:endParaRPr/>
          </a:p>
          <a:p>
            <a:pPr indent="0" lvl="0" marL="0" rtl="0" algn="l">
              <a:lnSpc>
                <a:spcPct val="90000"/>
              </a:lnSpc>
              <a:spcBef>
                <a:spcPts val="1000"/>
              </a:spcBef>
              <a:spcAft>
                <a:spcPts val="0"/>
              </a:spcAft>
              <a:buClr>
                <a:schemeClr val="dk1"/>
              </a:buClr>
              <a:buSzPct val="100000"/>
              <a:buNone/>
            </a:pPr>
            <a:r>
              <a:rPr lang="tr-TR"/>
              <a:t>                        System.out.println("Kelime: " + tokenizer.sval);</a:t>
            </a:r>
            <a:endParaRPr/>
          </a:p>
          <a:p>
            <a:pPr indent="0" lvl="0" marL="0" rtl="0" algn="l">
              <a:lnSpc>
                <a:spcPct val="90000"/>
              </a:lnSpc>
              <a:spcBef>
                <a:spcPts val="1000"/>
              </a:spcBef>
              <a:spcAft>
                <a:spcPts val="0"/>
              </a:spcAft>
              <a:buClr>
                <a:schemeClr val="dk1"/>
              </a:buClr>
              <a:buSzPct val="100000"/>
              <a:buNone/>
            </a:pPr>
            <a:r>
              <a:rPr lang="tr-TR"/>
              <a:t>                        break;</a:t>
            </a:r>
            <a:endParaRPr/>
          </a:p>
          <a:p>
            <a:pPr indent="0" lvl="0" marL="0" rtl="0" algn="l">
              <a:lnSpc>
                <a:spcPct val="90000"/>
              </a:lnSpc>
              <a:spcBef>
                <a:spcPts val="1000"/>
              </a:spcBef>
              <a:spcAft>
                <a:spcPts val="0"/>
              </a:spcAft>
              <a:buClr>
                <a:schemeClr val="dk1"/>
              </a:buClr>
              <a:buSzPct val="100000"/>
              <a:buNone/>
            </a:pPr>
            <a:r>
              <a:rPr lang="tr-TR"/>
              <a:t>                    case StreamTokenizer.TT_NUMBER:</a:t>
            </a:r>
            <a:endParaRPr/>
          </a:p>
          <a:p>
            <a:pPr indent="0" lvl="0" marL="0" rtl="0" algn="l">
              <a:lnSpc>
                <a:spcPct val="90000"/>
              </a:lnSpc>
              <a:spcBef>
                <a:spcPts val="1000"/>
              </a:spcBef>
              <a:spcAft>
                <a:spcPts val="0"/>
              </a:spcAft>
              <a:buClr>
                <a:schemeClr val="dk1"/>
              </a:buClr>
              <a:buSzPct val="100000"/>
              <a:buNone/>
            </a:pPr>
            <a:r>
              <a:rPr lang="tr-TR"/>
              <a:t>                        System.out.println("Sayı: " + tokenizer.nval);</a:t>
            </a:r>
            <a:endParaRPr/>
          </a:p>
          <a:p>
            <a:pPr indent="0" lvl="0" marL="0" rtl="0" algn="l">
              <a:lnSpc>
                <a:spcPct val="90000"/>
              </a:lnSpc>
              <a:spcBef>
                <a:spcPts val="1000"/>
              </a:spcBef>
              <a:spcAft>
                <a:spcPts val="0"/>
              </a:spcAft>
              <a:buClr>
                <a:schemeClr val="dk1"/>
              </a:buClr>
              <a:buSzPct val="100000"/>
              <a:buNone/>
            </a:pPr>
            <a:r>
              <a:rPr lang="tr-TR"/>
              <a:t>                        break;</a:t>
            </a:r>
            <a:endParaRPr/>
          </a:p>
          <a:p>
            <a:pPr indent="0" lvl="0" marL="0" rtl="0" algn="l">
              <a:lnSpc>
                <a:spcPct val="90000"/>
              </a:lnSpc>
              <a:spcBef>
                <a:spcPts val="1000"/>
              </a:spcBef>
              <a:spcAft>
                <a:spcPts val="0"/>
              </a:spcAft>
              <a:buClr>
                <a:schemeClr val="dk1"/>
              </a:buClr>
              <a:buSzPct val="100000"/>
              <a:buNone/>
            </a:pPr>
            <a:r>
              <a:rPr lang="tr-TR"/>
              <a:t>                    default:</a:t>
            </a:r>
            <a:endParaRPr/>
          </a:p>
          <a:p>
            <a:pPr indent="0" lvl="0" marL="0" rtl="0" algn="l">
              <a:lnSpc>
                <a:spcPct val="90000"/>
              </a:lnSpc>
              <a:spcBef>
                <a:spcPts val="1000"/>
              </a:spcBef>
              <a:spcAft>
                <a:spcPts val="0"/>
              </a:spcAft>
              <a:buClr>
                <a:schemeClr val="dk1"/>
              </a:buClr>
              <a:buSzPct val="100000"/>
              <a:buNone/>
            </a:pPr>
            <a:r>
              <a:rPr lang="tr-TR"/>
              <a:t>                        System.out.println("Karakter: " + (char) tokenizer.ttype);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            fileReader.close();</a:t>
            </a:r>
            <a:endParaRPr/>
          </a:p>
          <a:p>
            <a:pPr indent="0" lvl="0" marL="0" rtl="0" algn="l">
              <a:lnSpc>
                <a:spcPct val="90000"/>
              </a:lnSpc>
              <a:spcBef>
                <a:spcPts val="1000"/>
              </a:spcBef>
              <a:spcAft>
                <a:spcPts val="0"/>
              </a:spcAft>
              <a:buClr>
                <a:schemeClr val="dk1"/>
              </a:buClr>
              <a:buSzPct val="100000"/>
              <a:buNone/>
            </a:pPr>
            <a:r>
              <a:rPr lang="tr-TR"/>
              <a:t>        } catch (IOException e) {</a:t>
            </a:r>
            <a:endParaRPr/>
          </a:p>
          <a:p>
            <a:pPr indent="0" lvl="0" marL="0" rtl="0" algn="l">
              <a:lnSpc>
                <a:spcPct val="90000"/>
              </a:lnSpc>
              <a:spcBef>
                <a:spcPts val="1000"/>
              </a:spcBef>
              <a:spcAft>
                <a:spcPts val="0"/>
              </a:spcAft>
              <a:buClr>
                <a:schemeClr val="dk1"/>
              </a:buClr>
              <a:buSzPct val="100000"/>
              <a:buNone/>
            </a:pPr>
            <a:r>
              <a:rPr lang="tr-TR"/>
              <a:t>            e.printStackTrace();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6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StringTokenizer</a:t>
            </a:r>
            <a:endParaRPr/>
          </a:p>
        </p:txBody>
      </p:sp>
      <p:sp>
        <p:nvSpPr>
          <p:cNvPr id="515" name="Google Shape;515;p65"/>
          <p:cNvSpPr txBox="1"/>
          <p:nvPr>
            <p:ph idx="1" type="body"/>
          </p:nvPr>
        </p:nvSpPr>
        <p:spPr>
          <a:xfrm>
            <a:off x="838200" y="1825625"/>
            <a:ext cx="328676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dk1"/>
              </a:buClr>
              <a:buSzPct val="100000"/>
              <a:buChar char="•"/>
            </a:pPr>
            <a:r>
              <a:rPr lang="tr-TR"/>
              <a:t>Küçük metinleri hızlı bir şekilde bölmek için kullanılır (çok hafif bir sınıftır).split() metodundan farklı olarak Iterator gibi çalışır.</a:t>
            </a:r>
            <a:endParaRPr/>
          </a:p>
          <a:p>
            <a:pPr indent="-228600" lvl="0" marL="228600" rtl="0" algn="l">
              <a:lnSpc>
                <a:spcPct val="90000"/>
              </a:lnSpc>
              <a:spcBef>
                <a:spcPts val="1000"/>
              </a:spcBef>
              <a:spcAft>
                <a:spcPts val="0"/>
              </a:spcAft>
              <a:buClr>
                <a:schemeClr val="dk1"/>
              </a:buClr>
              <a:buSzPct val="100000"/>
              <a:buChar char="•"/>
            </a:pPr>
            <a:r>
              <a:rPr lang="tr-TR"/>
              <a:t>Çok basit ve hızlıdır; ancak artık çoğu durumda </a:t>
            </a:r>
            <a:r>
              <a:rPr b="1" lang="tr-TR"/>
              <a:t>String.split()</a:t>
            </a:r>
            <a:r>
              <a:rPr lang="tr-TR"/>
              <a:t> tercih edilir.</a:t>
            </a:r>
            <a:endParaRPr/>
          </a:p>
        </p:txBody>
      </p:sp>
      <p:sp>
        <p:nvSpPr>
          <p:cNvPr id="516" name="Google Shape;516;p65"/>
          <p:cNvSpPr txBox="1"/>
          <p:nvPr>
            <p:ph idx="2" type="body"/>
          </p:nvPr>
        </p:nvSpPr>
        <p:spPr>
          <a:xfrm>
            <a:off x="4439920" y="1825625"/>
            <a:ext cx="7452360" cy="4351338"/>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90000"/>
              </a:lnSpc>
              <a:spcBef>
                <a:spcPts val="0"/>
              </a:spcBef>
              <a:spcAft>
                <a:spcPts val="0"/>
              </a:spcAft>
              <a:buClr>
                <a:schemeClr val="dk1"/>
              </a:buClr>
              <a:buSzPct val="100000"/>
              <a:buNone/>
            </a:pPr>
            <a:r>
              <a:rPr lang="tr-TR"/>
              <a:t>import java.util.StringTokenizer;</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public class StringTokenizerExample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StringTokenizer tokenizer = new      StringTokenizer("elma armut üzüm");</a:t>
            </a:r>
            <a:endParaRPr/>
          </a:p>
          <a:p>
            <a:pPr indent="0" lvl="0" marL="0" rtl="0" algn="l">
              <a:lnSpc>
                <a:spcPct val="90000"/>
              </a:lnSpc>
              <a:spcBef>
                <a:spcPts val="1000"/>
              </a:spcBef>
              <a:spcAft>
                <a:spcPts val="0"/>
              </a:spcAft>
              <a:buClr>
                <a:schemeClr val="dk1"/>
              </a:buClr>
              <a:buSzPct val="100000"/>
              <a:buNone/>
            </a:pPr>
            <a:r>
              <a:rPr lang="tr-TR"/>
              <a:t>        while (tokenizer.hasMoreTokens()) {</a:t>
            </a:r>
            <a:endParaRPr/>
          </a:p>
          <a:p>
            <a:pPr indent="0" lvl="0" marL="0" rtl="0" algn="l">
              <a:lnSpc>
                <a:spcPct val="90000"/>
              </a:lnSpc>
              <a:spcBef>
                <a:spcPts val="1000"/>
              </a:spcBef>
              <a:spcAft>
                <a:spcPts val="0"/>
              </a:spcAft>
              <a:buClr>
                <a:schemeClr val="dk1"/>
              </a:buClr>
              <a:buSzPct val="100000"/>
              <a:buNone/>
            </a:pPr>
            <a:r>
              <a:rPr lang="tr-TR"/>
              <a:t>            System.out.println(tokenizer.nextToken());</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6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Bölümleyiciler (Delimiters)</a:t>
            </a:r>
            <a:endParaRPr/>
          </a:p>
        </p:txBody>
      </p:sp>
      <p:sp>
        <p:nvSpPr>
          <p:cNvPr id="522" name="Google Shape;522;p6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2800"/>
              <a:buChar char="•"/>
            </a:pPr>
            <a:r>
              <a:rPr lang="tr-TR"/>
              <a:t>Bölümleyiciler, bir metin parçasını anlamlı alt parçalara ayırmak (tokenize etmek) için kullanılan karakter veya karakter dizileridir.Örneğin: virgül ,, noktalı virgül ;, sekme \t, boşluk " " gibi karakterler sıklıkla delimiter olarak kullanılır.</a:t>
            </a:r>
            <a:endParaRPr/>
          </a:p>
        </p:txBody>
      </p:sp>
      <p:graphicFrame>
        <p:nvGraphicFramePr>
          <p:cNvPr id="523" name="Google Shape;523;p66"/>
          <p:cNvGraphicFramePr/>
          <p:nvPr/>
        </p:nvGraphicFramePr>
        <p:xfrm>
          <a:off x="1252538" y="3945414"/>
          <a:ext cx="3000000" cy="3000000"/>
        </p:xfrm>
        <a:graphic>
          <a:graphicData uri="http://schemas.openxmlformats.org/drawingml/2006/table">
            <a:tbl>
              <a:tblPr>
                <a:noFill/>
                <a:tableStyleId>{507D9498-81B4-442F-9727-0BBD0B09CF55}</a:tableStyleId>
              </a:tblPr>
              <a:tblGrid>
                <a:gridCol w="2820050"/>
                <a:gridCol w="2125000"/>
                <a:gridCol w="4206250"/>
              </a:tblGrid>
              <a:tr h="228600">
                <a:tc>
                  <a:txBody>
                    <a:bodyPr/>
                    <a:lstStyle/>
                    <a:p>
                      <a:pPr indent="0" lvl="0" marL="0" marR="0" rtl="0" algn="l">
                        <a:spcBef>
                          <a:spcPts val="0"/>
                        </a:spcBef>
                        <a:spcAft>
                          <a:spcPts val="0"/>
                        </a:spcAft>
                        <a:buNone/>
                      </a:pPr>
                      <a:r>
                        <a:rPr b="1" lang="tr-TR" sz="1800"/>
                        <a:t>Yöntem</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lang="tr-TR" sz="1800"/>
                        <a:t>Kullanım Alanı</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lang="tr-TR" sz="1800"/>
                        <a:t>Delimiter Tanımı</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28600">
                <a:tc>
                  <a:txBody>
                    <a:bodyPr/>
                    <a:lstStyle/>
                    <a:p>
                      <a:pPr indent="0" lvl="0" marL="0" marR="0" rtl="0" algn="l">
                        <a:spcBef>
                          <a:spcPts val="0"/>
                        </a:spcBef>
                        <a:spcAft>
                          <a:spcPts val="0"/>
                        </a:spcAft>
                        <a:buNone/>
                      </a:pPr>
                      <a:r>
                        <a:rPr lang="tr-TR" sz="1800"/>
                        <a:t>String.split()</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Basit parçalara ayırma</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Regex olarak tanımlanır</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28600">
                <a:tc>
                  <a:txBody>
                    <a:bodyPr/>
                    <a:lstStyle/>
                    <a:p>
                      <a:pPr indent="0" lvl="0" marL="0" marR="0" rtl="0" algn="l">
                        <a:spcBef>
                          <a:spcPts val="0"/>
                        </a:spcBef>
                        <a:spcAft>
                          <a:spcPts val="0"/>
                        </a:spcAft>
                        <a:buNone/>
                      </a:pPr>
                      <a:r>
                        <a:rPr lang="tr-TR" sz="1800"/>
                        <a:t>Scanner.useDelimiter()</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Giriş akışını bölmek</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Regex olarak tanımlanır</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28600">
                <a:tc>
                  <a:txBody>
                    <a:bodyPr/>
                    <a:lstStyle/>
                    <a:p>
                      <a:pPr indent="0" lvl="0" marL="0" marR="0" rtl="0" algn="l">
                        <a:spcBef>
                          <a:spcPts val="0"/>
                        </a:spcBef>
                        <a:spcAft>
                          <a:spcPts val="0"/>
                        </a:spcAft>
                        <a:buNone/>
                      </a:pPr>
                      <a:r>
                        <a:rPr lang="tr-TR" sz="1800"/>
                        <a:t>StreamTokenizer</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Daha gelişmiş analiz</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Harf, sayı ve sembol bazlı ayrım</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6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Scanner ile delimiter</a:t>
            </a:r>
            <a:endParaRPr/>
          </a:p>
        </p:txBody>
      </p:sp>
      <p:sp>
        <p:nvSpPr>
          <p:cNvPr id="529" name="Google Shape;529;p6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lnSpc>
                <a:spcPct val="90000"/>
              </a:lnSpc>
              <a:spcBef>
                <a:spcPts val="0"/>
              </a:spcBef>
              <a:spcAft>
                <a:spcPts val="0"/>
              </a:spcAft>
              <a:buClr>
                <a:schemeClr val="dk1"/>
              </a:buClr>
              <a:buSzPct val="100000"/>
              <a:buNone/>
            </a:pPr>
            <a:r>
              <a:rPr lang="tr-TR"/>
              <a:t>import java.util.Scanner;</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public class ScannerDelimiterExample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Scanner scanner = new Scanner("elma,armut,üzüm");</a:t>
            </a:r>
            <a:endParaRPr/>
          </a:p>
          <a:p>
            <a:pPr indent="0" lvl="0" marL="0" rtl="0" algn="l">
              <a:lnSpc>
                <a:spcPct val="90000"/>
              </a:lnSpc>
              <a:spcBef>
                <a:spcPts val="1000"/>
              </a:spcBef>
              <a:spcAft>
                <a:spcPts val="0"/>
              </a:spcAft>
              <a:buClr>
                <a:schemeClr val="dk1"/>
              </a:buClr>
              <a:buSzPct val="100000"/>
              <a:buNone/>
            </a:pPr>
            <a:r>
              <a:rPr lang="tr-TR"/>
              <a:t>        scanner.useDelimiter(",");</a:t>
            </a:r>
            <a:endParaRPr/>
          </a:p>
          <a:p>
            <a:pPr indent="0" lvl="0" marL="0" rtl="0" algn="l">
              <a:lnSpc>
                <a:spcPct val="90000"/>
              </a:lnSpc>
              <a:spcBef>
                <a:spcPts val="1000"/>
              </a:spcBef>
              <a:spcAft>
                <a:spcPts val="0"/>
              </a:spcAft>
              <a:buClr>
                <a:schemeClr val="dk1"/>
              </a:buClr>
              <a:buSzPct val="100000"/>
              <a:buNone/>
            </a:pPr>
            <a:r>
              <a:rPr lang="tr-TR"/>
              <a:t>        while (scanner.hasNext()) {</a:t>
            </a:r>
            <a:endParaRPr/>
          </a:p>
          <a:p>
            <a:pPr indent="0" lvl="0" marL="0" rtl="0" algn="l">
              <a:lnSpc>
                <a:spcPct val="90000"/>
              </a:lnSpc>
              <a:spcBef>
                <a:spcPts val="1000"/>
              </a:spcBef>
              <a:spcAft>
                <a:spcPts val="0"/>
              </a:spcAft>
              <a:buClr>
                <a:schemeClr val="dk1"/>
              </a:buClr>
              <a:buSzPct val="100000"/>
              <a:buNone/>
            </a:pPr>
            <a:r>
              <a:rPr lang="tr-TR"/>
              <a:t>            System.out.println(scanner.next());</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a:p>
            <a:pPr indent="-7747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6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Bugün Değindiğimiz Ana Başlıklar</a:t>
            </a:r>
            <a:br>
              <a:rPr lang="tr-TR"/>
            </a:br>
            <a:endParaRPr/>
          </a:p>
        </p:txBody>
      </p:sp>
      <p:sp>
        <p:nvSpPr>
          <p:cNvPr id="535" name="Google Shape;535;p6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62500" lnSpcReduction="20000"/>
          </a:bodyPr>
          <a:lstStyle/>
          <a:p>
            <a:pPr indent="-228600" lvl="0" marL="228600" rtl="0" algn="l">
              <a:lnSpc>
                <a:spcPct val="90000"/>
              </a:lnSpc>
              <a:spcBef>
                <a:spcPts val="0"/>
              </a:spcBef>
              <a:spcAft>
                <a:spcPts val="0"/>
              </a:spcAft>
              <a:buClr>
                <a:schemeClr val="dk1"/>
              </a:buClr>
              <a:buSzPct val="100000"/>
              <a:buChar char="•"/>
            </a:pPr>
            <a:r>
              <a:rPr lang="tr-TR"/>
              <a:t>InputStream → (bayt akışı)</a:t>
            </a:r>
            <a:endParaRPr/>
          </a:p>
          <a:p>
            <a:pPr indent="-228600" lvl="0" marL="228600" rtl="0" algn="l">
              <a:lnSpc>
                <a:spcPct val="90000"/>
              </a:lnSpc>
              <a:spcBef>
                <a:spcPts val="1000"/>
              </a:spcBef>
              <a:spcAft>
                <a:spcPts val="0"/>
              </a:spcAft>
              <a:buClr>
                <a:schemeClr val="dk1"/>
              </a:buClr>
              <a:buSzPct val="100000"/>
              <a:buChar char="•"/>
            </a:pPr>
            <a:r>
              <a:rPr lang="tr-TR"/>
              <a:t>OutputStream → (bayt yazma akışı)</a:t>
            </a:r>
            <a:endParaRPr/>
          </a:p>
          <a:p>
            <a:pPr indent="-228600" lvl="0" marL="228600" rtl="0" algn="l">
              <a:lnSpc>
                <a:spcPct val="90000"/>
              </a:lnSpc>
              <a:spcBef>
                <a:spcPts val="1000"/>
              </a:spcBef>
              <a:spcAft>
                <a:spcPts val="0"/>
              </a:spcAft>
              <a:buClr>
                <a:schemeClr val="dk1"/>
              </a:buClr>
              <a:buSzPct val="100000"/>
              <a:buChar char="•"/>
            </a:pPr>
            <a:r>
              <a:rPr lang="tr-TR"/>
              <a:t>PushbackInputStream → (bayt geri itme)</a:t>
            </a:r>
            <a:endParaRPr/>
          </a:p>
          <a:p>
            <a:pPr indent="-228600" lvl="0" marL="228600" rtl="0" algn="l">
              <a:lnSpc>
                <a:spcPct val="90000"/>
              </a:lnSpc>
              <a:spcBef>
                <a:spcPts val="1000"/>
              </a:spcBef>
              <a:spcAft>
                <a:spcPts val="0"/>
              </a:spcAft>
              <a:buClr>
                <a:schemeClr val="dk1"/>
              </a:buClr>
              <a:buSzPct val="100000"/>
              <a:buChar char="•"/>
            </a:pPr>
            <a:r>
              <a:rPr lang="tr-TR"/>
              <a:t>PushbackReader → (karakter geri itme)</a:t>
            </a:r>
            <a:endParaRPr/>
          </a:p>
          <a:p>
            <a:pPr indent="-228600" lvl="0" marL="228600" rtl="0" algn="l">
              <a:lnSpc>
                <a:spcPct val="90000"/>
              </a:lnSpc>
              <a:spcBef>
                <a:spcPts val="1000"/>
              </a:spcBef>
              <a:spcAft>
                <a:spcPts val="0"/>
              </a:spcAft>
              <a:buClr>
                <a:schemeClr val="dk1"/>
              </a:buClr>
              <a:buSzPct val="100000"/>
              <a:buChar char="•"/>
            </a:pPr>
            <a:r>
              <a:rPr lang="tr-TR"/>
              <a:t>Character Streams (Reader/Writer) → (karakter tabanlı akışlar)</a:t>
            </a:r>
            <a:endParaRPr/>
          </a:p>
          <a:p>
            <a:pPr indent="-228600" lvl="0" marL="228600" rtl="0" algn="l">
              <a:lnSpc>
                <a:spcPct val="90000"/>
              </a:lnSpc>
              <a:spcBef>
                <a:spcPts val="1000"/>
              </a:spcBef>
              <a:spcAft>
                <a:spcPts val="0"/>
              </a:spcAft>
              <a:buClr>
                <a:schemeClr val="dk1"/>
              </a:buClr>
              <a:buSzPct val="100000"/>
              <a:buChar char="•"/>
            </a:pPr>
            <a:r>
              <a:rPr lang="tr-TR"/>
              <a:t>File sınıfı → (dosya/dizin işlemleri)</a:t>
            </a:r>
            <a:endParaRPr/>
          </a:p>
          <a:p>
            <a:pPr indent="-228600" lvl="0" marL="228600" rtl="0" algn="l">
              <a:lnSpc>
                <a:spcPct val="90000"/>
              </a:lnSpc>
              <a:spcBef>
                <a:spcPts val="1000"/>
              </a:spcBef>
              <a:spcAft>
                <a:spcPts val="0"/>
              </a:spcAft>
              <a:buClr>
                <a:schemeClr val="dk1"/>
              </a:buClr>
              <a:buSzPct val="100000"/>
              <a:buChar char="•"/>
            </a:pPr>
            <a:r>
              <a:rPr lang="tr-TR"/>
              <a:t>Geçici dosyalar → (createTempFile())</a:t>
            </a:r>
            <a:endParaRPr/>
          </a:p>
          <a:p>
            <a:pPr indent="-228600" lvl="0" marL="228600" rtl="0" algn="l">
              <a:lnSpc>
                <a:spcPct val="90000"/>
              </a:lnSpc>
              <a:spcBef>
                <a:spcPts val="1000"/>
              </a:spcBef>
              <a:spcAft>
                <a:spcPts val="0"/>
              </a:spcAft>
              <a:buClr>
                <a:schemeClr val="dk1"/>
              </a:buClr>
              <a:buSzPct val="100000"/>
              <a:buChar char="•"/>
            </a:pPr>
            <a:r>
              <a:rPr lang="tr-TR"/>
              <a:t>RandomAccessFile → (dosyada rastgele erişim)</a:t>
            </a:r>
            <a:endParaRPr/>
          </a:p>
          <a:p>
            <a:pPr indent="-228600" lvl="0" marL="228600" rtl="0" algn="l">
              <a:lnSpc>
                <a:spcPct val="90000"/>
              </a:lnSpc>
              <a:spcBef>
                <a:spcPts val="1000"/>
              </a:spcBef>
              <a:spcAft>
                <a:spcPts val="0"/>
              </a:spcAft>
              <a:buClr>
                <a:schemeClr val="dk1"/>
              </a:buClr>
              <a:buSzPct val="100000"/>
              <a:buChar char="•"/>
            </a:pPr>
            <a:r>
              <a:rPr lang="tr-TR"/>
              <a:t>Externalizable → (manuel serileştirme)</a:t>
            </a:r>
            <a:endParaRPr/>
          </a:p>
          <a:p>
            <a:pPr indent="-228600" lvl="0" marL="228600" rtl="0" algn="l">
              <a:lnSpc>
                <a:spcPct val="90000"/>
              </a:lnSpc>
              <a:spcBef>
                <a:spcPts val="1000"/>
              </a:spcBef>
              <a:spcAft>
                <a:spcPts val="0"/>
              </a:spcAft>
              <a:buClr>
                <a:schemeClr val="dk1"/>
              </a:buClr>
              <a:buSzPct val="100000"/>
              <a:buChar char="•"/>
            </a:pPr>
            <a:r>
              <a:rPr lang="tr-TR"/>
              <a:t>GZIP Sıkıştırma → (GZIPOutputStream, GZIPInputStream)</a:t>
            </a:r>
            <a:endParaRPr/>
          </a:p>
          <a:p>
            <a:pPr indent="-228600" lvl="0" marL="228600" rtl="0" algn="l">
              <a:lnSpc>
                <a:spcPct val="90000"/>
              </a:lnSpc>
              <a:spcBef>
                <a:spcPts val="1000"/>
              </a:spcBef>
              <a:spcAft>
                <a:spcPts val="0"/>
              </a:spcAft>
              <a:buClr>
                <a:schemeClr val="dk1"/>
              </a:buClr>
              <a:buSzPct val="100000"/>
              <a:buChar char="•"/>
            </a:pPr>
            <a:r>
              <a:rPr lang="tr-TR"/>
              <a:t>Bölümleyiciler → (Scanner delimiter kullanımı)</a:t>
            </a:r>
            <a:endParaRPr/>
          </a:p>
          <a:p>
            <a:pPr indent="-228600" lvl="0" marL="228600" rtl="0" algn="l">
              <a:lnSpc>
                <a:spcPct val="90000"/>
              </a:lnSpc>
              <a:spcBef>
                <a:spcPts val="1000"/>
              </a:spcBef>
              <a:spcAft>
                <a:spcPts val="0"/>
              </a:spcAft>
              <a:buClr>
                <a:schemeClr val="dk1"/>
              </a:buClr>
              <a:buSzPct val="100000"/>
              <a:buChar char="•"/>
            </a:pPr>
            <a:r>
              <a:rPr lang="tr-TR"/>
              <a:t>StreamTokenizer → (düşük seviyeli tokenizer)</a:t>
            </a:r>
            <a:endParaRPr/>
          </a:p>
          <a:p>
            <a:pPr indent="-228600" lvl="0" marL="228600" rtl="0" algn="l">
              <a:lnSpc>
                <a:spcPct val="90000"/>
              </a:lnSpc>
              <a:spcBef>
                <a:spcPts val="1000"/>
              </a:spcBef>
              <a:spcAft>
                <a:spcPts val="0"/>
              </a:spcAft>
              <a:buClr>
                <a:schemeClr val="dk1"/>
              </a:buClr>
              <a:buSzPct val="100000"/>
              <a:buChar char="•"/>
            </a:pPr>
            <a:r>
              <a:rPr b="1" lang="tr-TR"/>
              <a:t>StringTokenizer</a:t>
            </a:r>
            <a:r>
              <a:rPr lang="tr-TR"/>
              <a:t> → (hafif, eski stil tokenizer)</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6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Özet</a:t>
            </a:r>
            <a:endParaRPr/>
          </a:p>
        </p:txBody>
      </p:sp>
      <p:sp>
        <p:nvSpPr>
          <p:cNvPr id="541" name="Google Shape;541;p6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tr-TR"/>
              <a:t>Sadece dosya açıp kapatmayı bilmek yetmez;</a:t>
            </a:r>
            <a:br>
              <a:rPr b="1" lang="tr-TR"/>
            </a:br>
            <a:r>
              <a:rPr b="1" lang="tr-TR"/>
              <a:t>dosyayı yönetmek, karakter ve bayt seviyesinde ayrıştırmak, sıkıştırmak, bölmek ve serileştirmek Java'da profesyonellik gerektirir.</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45" name="Shape 545"/>
        <p:cNvGrpSpPr/>
        <p:nvPr/>
      </p:nvGrpSpPr>
      <p:grpSpPr>
        <a:xfrm>
          <a:off x="0" y="0"/>
          <a:ext cx="0" cy="0"/>
          <a:chOff x="0" y="0"/>
          <a:chExt cx="0" cy="0"/>
        </a:xfrm>
      </p:grpSpPr>
      <p:sp>
        <p:nvSpPr>
          <p:cNvPr id="546" name="Google Shape;546;p70"/>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Meiryo"/>
              <a:ea typeface="Meiryo"/>
              <a:cs typeface="Meiryo"/>
              <a:sym typeface="Meiryo"/>
            </a:endParaRPr>
          </a:p>
        </p:txBody>
      </p:sp>
      <p:sp>
        <p:nvSpPr>
          <p:cNvPr id="547" name="Google Shape;547;p70"/>
          <p:cNvSpPr/>
          <p:nvPr/>
        </p:nvSpPr>
        <p:spPr>
          <a:xfrm>
            <a:off x="-1" y="0"/>
            <a:ext cx="10495175" cy="6858000"/>
          </a:xfrm>
          <a:custGeom>
            <a:rect b="b" l="l" r="r" t="t"/>
            <a:pathLst>
              <a:path extrusionOk="0" h="6858000" w="10495175">
                <a:moveTo>
                  <a:pt x="0" y="0"/>
                </a:moveTo>
                <a:lnTo>
                  <a:pt x="5289224" y="0"/>
                </a:lnTo>
                <a:lnTo>
                  <a:pt x="6736007" y="0"/>
                </a:lnTo>
                <a:lnTo>
                  <a:pt x="6998753" y="0"/>
                </a:lnTo>
                <a:lnTo>
                  <a:pt x="7778919" y="0"/>
                </a:lnTo>
                <a:lnTo>
                  <a:pt x="8872152" y="0"/>
                </a:lnTo>
                <a:lnTo>
                  <a:pt x="8894276" y="14997"/>
                </a:lnTo>
                <a:cubicBezTo>
                  <a:pt x="9921439" y="754641"/>
                  <a:pt x="10495175" y="2093192"/>
                  <a:pt x="10495175" y="3621656"/>
                </a:cubicBezTo>
                <a:cubicBezTo>
                  <a:pt x="10495175" y="4969131"/>
                  <a:pt x="9566450" y="5602839"/>
                  <a:pt x="8620825" y="6374814"/>
                </a:cubicBezTo>
                <a:cubicBezTo>
                  <a:pt x="8448622" y="6515397"/>
                  <a:pt x="8277995" y="6653108"/>
                  <a:pt x="8104177" y="6780599"/>
                </a:cubicBezTo>
                <a:lnTo>
                  <a:pt x="7992421" y="6858000"/>
                </a:lnTo>
                <a:lnTo>
                  <a:pt x="7778919" y="6858000"/>
                </a:lnTo>
                <a:lnTo>
                  <a:pt x="6998753" y="6858000"/>
                </a:lnTo>
                <a:lnTo>
                  <a:pt x="6736007" y="6858000"/>
                </a:lnTo>
                <a:lnTo>
                  <a:pt x="5289224" y="6858000"/>
                </a:lnTo>
                <a:lnTo>
                  <a:pt x="0" y="6858000"/>
                </a:ln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48" name="Google Shape;548;p70"/>
          <p:cNvSpPr/>
          <p:nvPr/>
        </p:nvSpPr>
        <p:spPr>
          <a:xfrm>
            <a:off x="8398020"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49803"/>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Meiryo"/>
              <a:ea typeface="Meiryo"/>
              <a:cs typeface="Meiryo"/>
              <a:sym typeface="Meiryo"/>
            </a:endParaRPr>
          </a:p>
        </p:txBody>
      </p:sp>
      <p:sp>
        <p:nvSpPr>
          <p:cNvPr id="549" name="Google Shape;549;p70"/>
          <p:cNvSpPr/>
          <p:nvPr/>
        </p:nvSpPr>
        <p:spPr>
          <a:xfrm>
            <a:off x="8185964"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49803"/>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Meiryo"/>
              <a:ea typeface="Meiryo"/>
              <a:cs typeface="Meiryo"/>
              <a:sym typeface="Meiryo"/>
            </a:endParaRPr>
          </a:p>
        </p:txBody>
      </p:sp>
      <p:pic>
        <p:nvPicPr>
          <p:cNvPr descr="Görsel üretildi" id="550" name="Google Shape;550;p70"/>
          <p:cNvPicPr preferRelativeResize="0"/>
          <p:nvPr/>
        </p:nvPicPr>
        <p:blipFill rotWithShape="1">
          <a:blip r:embed="rId3">
            <a:alphaModFix/>
          </a:blip>
          <a:srcRect b="0" l="0" r="0" t="0"/>
          <a:stretch/>
        </p:blipFill>
        <p:spPr>
          <a:xfrm>
            <a:off x="2321071" y="916674"/>
            <a:ext cx="5023506" cy="5023506"/>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54" name="Shape 554"/>
        <p:cNvGrpSpPr/>
        <p:nvPr/>
      </p:nvGrpSpPr>
      <p:grpSpPr>
        <a:xfrm>
          <a:off x="0" y="0"/>
          <a:ext cx="0" cy="0"/>
          <a:chOff x="0" y="0"/>
          <a:chExt cx="0" cy="0"/>
        </a:xfrm>
      </p:grpSpPr>
      <p:sp>
        <p:nvSpPr>
          <p:cNvPr id="555" name="Google Shape;555;p71"/>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56" name="Google Shape;556;p71"/>
          <p:cNvSpPr/>
          <p:nvPr/>
        </p:nvSpPr>
        <p:spPr>
          <a:xfrm>
            <a:off x="0" y="1"/>
            <a:ext cx="4512467" cy="6858000"/>
          </a:xfrm>
          <a:custGeom>
            <a:rect b="b" l="l" r="r" t="t"/>
            <a:pathLst>
              <a:path extrusionOk="0" h="6858000" w="4512467">
                <a:moveTo>
                  <a:pt x="0" y="0"/>
                </a:moveTo>
                <a:lnTo>
                  <a:pt x="2579526" y="0"/>
                </a:lnTo>
                <a:lnTo>
                  <a:pt x="2583267" y="2151"/>
                </a:lnTo>
                <a:cubicBezTo>
                  <a:pt x="3739868" y="704919"/>
                  <a:pt x="4512467" y="1976735"/>
                  <a:pt x="4512467" y="3429000"/>
                </a:cubicBezTo>
                <a:cubicBezTo>
                  <a:pt x="4512467" y="4881266"/>
                  <a:pt x="3739868" y="6153081"/>
                  <a:pt x="2583267" y="6855849"/>
                </a:cubicBezTo>
                <a:lnTo>
                  <a:pt x="2579526" y="6858000"/>
                </a:lnTo>
                <a:lnTo>
                  <a:pt x="0" y="68580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57" name="Google Shape;557;p71"/>
          <p:cNvSpPr txBox="1"/>
          <p:nvPr>
            <p:ph type="title"/>
          </p:nvPr>
        </p:nvSpPr>
        <p:spPr>
          <a:xfrm>
            <a:off x="838200" y="643467"/>
            <a:ext cx="2951205" cy="557106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Play"/>
              <a:buNone/>
            </a:pPr>
            <a:r>
              <a:rPr lang="tr-TR">
                <a:solidFill>
                  <a:srgbClr val="FFFFFF"/>
                </a:solidFill>
              </a:rPr>
              <a:t>Soru 1:  File sınıfı ile hangi işlemi yapamayız?</a:t>
            </a:r>
            <a:endParaRPr/>
          </a:p>
        </p:txBody>
      </p:sp>
      <p:grpSp>
        <p:nvGrpSpPr>
          <p:cNvPr id="558" name="Google Shape;558;p71"/>
          <p:cNvGrpSpPr/>
          <p:nvPr/>
        </p:nvGrpSpPr>
        <p:grpSpPr>
          <a:xfrm>
            <a:off x="5588129" y="643466"/>
            <a:ext cx="5530735" cy="5530735"/>
            <a:chOff x="380489" y="0"/>
            <a:chExt cx="5530735" cy="5530735"/>
          </a:xfrm>
        </p:grpSpPr>
        <p:sp>
          <p:nvSpPr>
            <p:cNvPr id="559" name="Google Shape;559;p71"/>
            <p:cNvSpPr/>
            <p:nvPr/>
          </p:nvSpPr>
          <p:spPr>
            <a:xfrm>
              <a:off x="380489" y="0"/>
              <a:ext cx="5530735" cy="5530735"/>
            </a:xfrm>
            <a:prstGeom prst="diamond">
              <a:avLst/>
            </a:prstGeom>
            <a:solidFill>
              <a:srgbClr val="DFC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71"/>
            <p:cNvSpPr/>
            <p:nvPr/>
          </p:nvSpPr>
          <p:spPr>
            <a:xfrm>
              <a:off x="905909" y="525419"/>
              <a:ext cx="2156986" cy="2156986"/>
            </a:xfrm>
            <a:prstGeom prst="roundRect">
              <a:avLst>
                <a:gd fmla="val 16667" name="adj"/>
              </a:avLst>
            </a:prstGeom>
            <a:solidFill>
              <a:srgbClr val="A02891"/>
            </a:solidFill>
            <a:ln cap="flat" cmpd="sng" w="1905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71"/>
            <p:cNvSpPr txBox="1"/>
            <p:nvPr/>
          </p:nvSpPr>
          <p:spPr>
            <a:xfrm>
              <a:off x="1011204" y="630714"/>
              <a:ext cx="1946396" cy="1946396"/>
            </a:xfrm>
            <a:prstGeom prst="rect">
              <a:avLst/>
            </a:prstGeom>
            <a:noFill/>
            <a:ln>
              <a:noFill/>
            </a:ln>
          </p:spPr>
          <p:txBody>
            <a:bodyPr anchorCtr="0" anchor="ctr" bIns="95250" lIns="95250" spcFirstLastPara="1" rIns="95250" wrap="square" tIns="95250">
              <a:noAutofit/>
            </a:bodyPr>
            <a:lstStyle/>
            <a:p>
              <a:pPr indent="0" lvl="0" marL="0" marR="0" rtl="0" algn="ctr">
                <a:lnSpc>
                  <a:spcPct val="90000"/>
                </a:lnSpc>
                <a:spcBef>
                  <a:spcPts val="0"/>
                </a:spcBef>
                <a:spcAft>
                  <a:spcPts val="0"/>
                </a:spcAft>
                <a:buClr>
                  <a:schemeClr val="lt1"/>
                </a:buClr>
                <a:buSzPts val="2500"/>
                <a:buFont typeface="Arial"/>
                <a:buNone/>
              </a:pPr>
              <a:r>
                <a:rPr lang="tr-TR" sz="2500">
                  <a:solidFill>
                    <a:schemeClr val="lt1"/>
                  </a:solidFill>
                  <a:latin typeface="Arial"/>
                  <a:ea typeface="Arial"/>
                  <a:cs typeface="Arial"/>
                  <a:sym typeface="Arial"/>
                </a:rPr>
                <a:t>a) Dosya oluşturmak</a:t>
              </a:r>
              <a:endParaRPr sz="2500">
                <a:solidFill>
                  <a:schemeClr val="lt1"/>
                </a:solidFill>
                <a:latin typeface="Arial"/>
                <a:ea typeface="Arial"/>
                <a:cs typeface="Arial"/>
                <a:sym typeface="Arial"/>
              </a:endParaRPr>
            </a:p>
          </p:txBody>
        </p:sp>
        <p:sp>
          <p:nvSpPr>
            <p:cNvPr id="562" name="Google Shape;562;p71"/>
            <p:cNvSpPr/>
            <p:nvPr/>
          </p:nvSpPr>
          <p:spPr>
            <a:xfrm>
              <a:off x="3228818" y="525419"/>
              <a:ext cx="2156986" cy="2156986"/>
            </a:xfrm>
            <a:prstGeom prst="roundRect">
              <a:avLst>
                <a:gd fmla="val 16667" name="adj"/>
              </a:avLst>
            </a:prstGeom>
            <a:solidFill>
              <a:srgbClr val="2A2CA1"/>
            </a:solidFill>
            <a:ln cap="flat" cmpd="sng" w="1905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71"/>
            <p:cNvSpPr txBox="1"/>
            <p:nvPr/>
          </p:nvSpPr>
          <p:spPr>
            <a:xfrm>
              <a:off x="3334113" y="630714"/>
              <a:ext cx="1946396" cy="1946396"/>
            </a:xfrm>
            <a:prstGeom prst="rect">
              <a:avLst/>
            </a:prstGeom>
            <a:noFill/>
            <a:ln>
              <a:noFill/>
            </a:ln>
          </p:spPr>
          <p:txBody>
            <a:bodyPr anchorCtr="0" anchor="ctr" bIns="95250" lIns="95250" spcFirstLastPara="1" rIns="95250" wrap="square" tIns="95250">
              <a:noAutofit/>
            </a:bodyPr>
            <a:lstStyle/>
            <a:p>
              <a:pPr indent="0" lvl="0" marL="0" marR="0" rtl="0" algn="ctr">
                <a:lnSpc>
                  <a:spcPct val="90000"/>
                </a:lnSpc>
                <a:spcBef>
                  <a:spcPts val="0"/>
                </a:spcBef>
                <a:spcAft>
                  <a:spcPts val="0"/>
                </a:spcAft>
                <a:buClr>
                  <a:schemeClr val="lt1"/>
                </a:buClr>
                <a:buSzPts val="2500"/>
                <a:buFont typeface="Arial"/>
                <a:buNone/>
              </a:pPr>
              <a:r>
                <a:rPr lang="tr-TR" sz="2500">
                  <a:solidFill>
                    <a:schemeClr val="lt1"/>
                  </a:solidFill>
                  <a:latin typeface="Arial"/>
                  <a:ea typeface="Arial"/>
                  <a:cs typeface="Arial"/>
                  <a:sym typeface="Arial"/>
                </a:rPr>
                <a:t>b) Dosya içeriğini karakter karakter okumak</a:t>
              </a:r>
              <a:endParaRPr sz="2500">
                <a:solidFill>
                  <a:schemeClr val="lt1"/>
                </a:solidFill>
                <a:latin typeface="Arial"/>
                <a:ea typeface="Arial"/>
                <a:cs typeface="Arial"/>
                <a:sym typeface="Arial"/>
              </a:endParaRPr>
            </a:p>
          </p:txBody>
        </p:sp>
        <p:sp>
          <p:nvSpPr>
            <p:cNvPr id="564" name="Google Shape;564;p71"/>
            <p:cNvSpPr/>
            <p:nvPr/>
          </p:nvSpPr>
          <p:spPr>
            <a:xfrm>
              <a:off x="905909" y="2848328"/>
              <a:ext cx="2156986" cy="2156986"/>
            </a:xfrm>
            <a:prstGeom prst="roundRect">
              <a:avLst>
                <a:gd fmla="val 16667" name="adj"/>
              </a:avLst>
            </a:prstGeom>
            <a:solidFill>
              <a:srgbClr val="2BA492"/>
            </a:solidFill>
            <a:ln cap="flat" cmpd="sng" w="1905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71"/>
            <p:cNvSpPr txBox="1"/>
            <p:nvPr/>
          </p:nvSpPr>
          <p:spPr>
            <a:xfrm>
              <a:off x="1011204" y="2953623"/>
              <a:ext cx="1946396" cy="1946396"/>
            </a:xfrm>
            <a:prstGeom prst="rect">
              <a:avLst/>
            </a:prstGeom>
            <a:noFill/>
            <a:ln>
              <a:noFill/>
            </a:ln>
          </p:spPr>
          <p:txBody>
            <a:bodyPr anchorCtr="0" anchor="ctr" bIns="95250" lIns="95250" spcFirstLastPara="1" rIns="95250" wrap="square" tIns="95250">
              <a:noAutofit/>
            </a:bodyPr>
            <a:lstStyle/>
            <a:p>
              <a:pPr indent="0" lvl="0" marL="0" marR="0" rtl="0" algn="ctr">
                <a:lnSpc>
                  <a:spcPct val="90000"/>
                </a:lnSpc>
                <a:spcBef>
                  <a:spcPts val="0"/>
                </a:spcBef>
                <a:spcAft>
                  <a:spcPts val="0"/>
                </a:spcAft>
                <a:buClr>
                  <a:schemeClr val="lt1"/>
                </a:buClr>
                <a:buSzPts val="2500"/>
                <a:buFont typeface="Arial"/>
                <a:buNone/>
              </a:pPr>
              <a:r>
                <a:rPr lang="tr-TR" sz="2500">
                  <a:solidFill>
                    <a:schemeClr val="lt1"/>
                  </a:solidFill>
                  <a:latin typeface="Arial"/>
                  <a:ea typeface="Arial"/>
                  <a:cs typeface="Arial"/>
                  <a:sym typeface="Arial"/>
                </a:rPr>
                <a:t>c) Dosya var mı yok mu kontrol etmek</a:t>
              </a:r>
              <a:endParaRPr sz="2500">
                <a:solidFill>
                  <a:schemeClr val="lt1"/>
                </a:solidFill>
                <a:latin typeface="Arial"/>
                <a:ea typeface="Arial"/>
                <a:cs typeface="Arial"/>
                <a:sym typeface="Arial"/>
              </a:endParaRPr>
            </a:p>
          </p:txBody>
        </p:sp>
        <p:sp>
          <p:nvSpPr>
            <p:cNvPr id="566" name="Google Shape;566;p71"/>
            <p:cNvSpPr/>
            <p:nvPr/>
          </p:nvSpPr>
          <p:spPr>
            <a:xfrm>
              <a:off x="3228818" y="2848328"/>
              <a:ext cx="2156986" cy="2156986"/>
            </a:xfrm>
            <a:prstGeom prst="roundRect">
              <a:avLst>
                <a:gd fmla="val 16667" name="adj"/>
              </a:avLst>
            </a:prstGeom>
            <a:solidFill>
              <a:srgbClr val="4CA62C"/>
            </a:solidFill>
            <a:ln cap="flat" cmpd="sng" w="1905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71"/>
            <p:cNvSpPr txBox="1"/>
            <p:nvPr/>
          </p:nvSpPr>
          <p:spPr>
            <a:xfrm>
              <a:off x="3334113" y="2953623"/>
              <a:ext cx="1946396" cy="1946396"/>
            </a:xfrm>
            <a:prstGeom prst="rect">
              <a:avLst/>
            </a:prstGeom>
            <a:noFill/>
            <a:ln>
              <a:noFill/>
            </a:ln>
          </p:spPr>
          <p:txBody>
            <a:bodyPr anchorCtr="0" anchor="ctr" bIns="95250" lIns="95250" spcFirstLastPara="1" rIns="95250" wrap="square" tIns="95250">
              <a:noAutofit/>
            </a:bodyPr>
            <a:lstStyle/>
            <a:p>
              <a:pPr indent="0" lvl="0" marL="0" marR="0" rtl="0" algn="ctr">
                <a:lnSpc>
                  <a:spcPct val="90000"/>
                </a:lnSpc>
                <a:spcBef>
                  <a:spcPts val="0"/>
                </a:spcBef>
                <a:spcAft>
                  <a:spcPts val="0"/>
                </a:spcAft>
                <a:buClr>
                  <a:schemeClr val="lt1"/>
                </a:buClr>
                <a:buSzPts val="2500"/>
                <a:buFont typeface="Arial"/>
                <a:buNone/>
              </a:pPr>
              <a:r>
                <a:rPr lang="tr-TR" sz="2500">
                  <a:solidFill>
                    <a:schemeClr val="lt1"/>
                  </a:solidFill>
                  <a:latin typeface="Arial"/>
                  <a:ea typeface="Arial"/>
                  <a:cs typeface="Arial"/>
                  <a:sym typeface="Arial"/>
                </a:rPr>
                <a:t>d) Dosya silmek</a:t>
              </a:r>
              <a:endParaRPr sz="2500">
                <a:solidFill>
                  <a:schemeClr val="lt1"/>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1" name="Shape 121"/>
        <p:cNvGrpSpPr/>
        <p:nvPr/>
      </p:nvGrpSpPr>
      <p:grpSpPr>
        <a:xfrm>
          <a:off x="0" y="0"/>
          <a:ext cx="0" cy="0"/>
          <a:chOff x="0" y="0"/>
          <a:chExt cx="0" cy="0"/>
        </a:xfrm>
      </p:grpSpPr>
      <p:sp>
        <p:nvSpPr>
          <p:cNvPr id="122" name="Google Shape;122;p18"/>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3" name="Google Shape;123;p18"/>
          <p:cNvSpPr txBox="1"/>
          <p:nvPr>
            <p:ph type="title"/>
          </p:nvPr>
        </p:nvSpPr>
        <p:spPr>
          <a:xfrm>
            <a:off x="1113810" y="2960716"/>
            <a:ext cx="4036334" cy="23876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5000"/>
              <a:buFont typeface="Play"/>
              <a:buNone/>
            </a:pPr>
            <a:r>
              <a:rPr lang="tr-TR" sz="5000">
                <a:solidFill>
                  <a:schemeClr val="dk1"/>
                </a:solidFill>
                <a:latin typeface="Play"/>
                <a:ea typeface="Play"/>
                <a:cs typeface="Play"/>
                <a:sym typeface="Play"/>
              </a:rPr>
              <a:t>InputStream Sınıfının Temel Metotları</a:t>
            </a:r>
            <a:endParaRPr sz="5000">
              <a:solidFill>
                <a:schemeClr val="dk1"/>
              </a:solidFill>
              <a:latin typeface="Play"/>
              <a:ea typeface="Play"/>
              <a:cs typeface="Play"/>
              <a:sym typeface="Play"/>
            </a:endParaRPr>
          </a:p>
        </p:txBody>
      </p:sp>
      <p:grpSp>
        <p:nvGrpSpPr>
          <p:cNvPr id="124" name="Google Shape;124;p18"/>
          <p:cNvGrpSpPr/>
          <p:nvPr/>
        </p:nvGrpSpPr>
        <p:grpSpPr>
          <a:xfrm>
            <a:off x="0" y="2984992"/>
            <a:ext cx="731521" cy="673460"/>
            <a:chOff x="3940602" y="308034"/>
            <a:chExt cx="2116791" cy="3428999"/>
          </a:xfrm>
        </p:grpSpPr>
        <p:sp>
          <p:nvSpPr>
            <p:cNvPr id="125" name="Google Shape;125;p18"/>
            <p:cNvSpPr/>
            <p:nvPr/>
          </p:nvSpPr>
          <p:spPr>
            <a:xfrm>
              <a:off x="3940602"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6" name="Google Shape;126;p18"/>
            <p:cNvSpPr/>
            <p:nvPr/>
          </p:nvSpPr>
          <p:spPr>
            <a:xfrm>
              <a:off x="4715626"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7" name="Google Shape;127;p18"/>
            <p:cNvSpPr/>
            <p:nvPr/>
          </p:nvSpPr>
          <p:spPr>
            <a:xfrm>
              <a:off x="5490650" y="308034"/>
              <a:ext cx="566743" cy="34289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128" name="Google Shape;128;p18"/>
          <p:cNvSpPr/>
          <p:nvPr/>
        </p:nvSpPr>
        <p:spPr>
          <a:xfrm flipH="1">
            <a:off x="10697670" y="0"/>
            <a:ext cx="1494330" cy="68580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9" name="Google Shape;129;p18"/>
          <p:cNvSpPr/>
          <p:nvPr/>
        </p:nvSpPr>
        <p:spPr>
          <a:xfrm>
            <a:off x="5685810" y="391886"/>
            <a:ext cx="6009366" cy="6017078"/>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aphicFrame>
        <p:nvGraphicFramePr>
          <p:cNvPr id="130" name="Google Shape;130;p18"/>
          <p:cNvGraphicFramePr/>
          <p:nvPr/>
        </p:nvGraphicFramePr>
        <p:xfrm>
          <a:off x="5922492" y="1168156"/>
          <a:ext cx="3000000" cy="3000000"/>
        </p:xfrm>
        <a:graphic>
          <a:graphicData uri="http://schemas.openxmlformats.org/drawingml/2006/table">
            <a:tbl>
              <a:tblPr>
                <a:solidFill>
                  <a:schemeClr val="lt1"/>
                </a:solidFill>
                <a:tableStyleId>{507D9498-81B4-442F-9727-0BBD0B09CF55}</a:tableStyleId>
              </a:tblPr>
              <a:tblGrid>
                <a:gridCol w="2344300"/>
                <a:gridCol w="3191700"/>
              </a:tblGrid>
              <a:tr h="427050">
                <a:tc>
                  <a:txBody>
                    <a:bodyPr/>
                    <a:lstStyle/>
                    <a:p>
                      <a:pPr indent="0" lvl="0" marL="0" marR="0" rtl="0" algn="l">
                        <a:spcBef>
                          <a:spcPts val="0"/>
                        </a:spcBef>
                        <a:spcAft>
                          <a:spcPts val="0"/>
                        </a:spcAft>
                        <a:buNone/>
                      </a:pPr>
                      <a:r>
                        <a:rPr b="1" lang="tr-TR" sz="1400" cap="none">
                          <a:solidFill>
                            <a:schemeClr val="dk1"/>
                          </a:solidFill>
                        </a:rPr>
                        <a:t>Metot</a:t>
                      </a:r>
                      <a:endParaRPr/>
                    </a:p>
                  </a:txBody>
                  <a:tcPr marT="90225" marB="90225" marR="90225" marL="117275"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1" lang="tr-TR" sz="1400" cap="none">
                          <a:solidFill>
                            <a:schemeClr val="dk1"/>
                          </a:solidFill>
                        </a:rPr>
                        <a:t>Açıklama</a:t>
                      </a:r>
                      <a:endParaRPr/>
                    </a:p>
                  </a:txBody>
                  <a:tcPr marT="90225" marB="90225" marR="90225" marL="117275"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848075">
                <a:tc>
                  <a:txBody>
                    <a:bodyPr/>
                    <a:lstStyle/>
                    <a:p>
                      <a:pPr indent="0" lvl="0" marL="0" marR="0" rtl="0" algn="l">
                        <a:spcBef>
                          <a:spcPts val="0"/>
                        </a:spcBef>
                        <a:spcAft>
                          <a:spcPts val="0"/>
                        </a:spcAft>
                        <a:buNone/>
                      </a:pPr>
                      <a:r>
                        <a:rPr lang="tr-TR" sz="1400" cap="none">
                          <a:solidFill>
                            <a:schemeClr val="dk1"/>
                          </a:solidFill>
                        </a:rPr>
                        <a:t>int read()</a:t>
                      </a:r>
                      <a:endParaRPr/>
                    </a:p>
                  </a:txBody>
                  <a:tcPr marT="90225" marB="90225" marR="90225" marL="117275"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tr-TR" sz="1400" cap="none">
                          <a:solidFill>
                            <a:schemeClr val="dk1"/>
                          </a:solidFill>
                        </a:rPr>
                        <a:t>Bir </a:t>
                      </a:r>
                      <a:r>
                        <a:rPr b="1" lang="tr-TR" sz="1400" cap="none">
                          <a:solidFill>
                            <a:schemeClr val="dk1"/>
                          </a:solidFill>
                        </a:rPr>
                        <a:t>bayt</a:t>
                      </a:r>
                      <a:r>
                        <a:rPr lang="tr-TR" sz="1400" cap="none">
                          <a:solidFill>
                            <a:schemeClr val="dk1"/>
                          </a:solidFill>
                        </a:rPr>
                        <a:t> okur ve 0–255 arası değer döner. Dosya sonuna gelinirse -1 döner.</a:t>
                      </a:r>
                      <a:endParaRPr/>
                    </a:p>
                  </a:txBody>
                  <a:tcPr marT="90225" marB="90225" marR="90225" marL="117275"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37575">
                <a:tc>
                  <a:txBody>
                    <a:bodyPr/>
                    <a:lstStyle/>
                    <a:p>
                      <a:pPr indent="0" lvl="0" marL="0" marR="0" rtl="0" algn="l">
                        <a:spcBef>
                          <a:spcPts val="0"/>
                        </a:spcBef>
                        <a:spcAft>
                          <a:spcPts val="0"/>
                        </a:spcAft>
                        <a:buNone/>
                      </a:pPr>
                      <a:r>
                        <a:rPr lang="tr-TR" sz="1400" cap="none">
                          <a:solidFill>
                            <a:schemeClr val="dk1"/>
                          </a:solidFill>
                        </a:rPr>
                        <a:t>int read(byte[] b)</a:t>
                      </a:r>
                      <a:endParaRPr/>
                    </a:p>
                  </a:txBody>
                  <a:tcPr marT="90225" marB="90225" marR="90225" marL="117275"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tr-TR" sz="1400" cap="none">
                          <a:solidFill>
                            <a:schemeClr val="dk1"/>
                          </a:solidFill>
                        </a:rPr>
                        <a:t>Birden fazla bayt okur, okunan baytları verilen diziye (b) yazar.</a:t>
                      </a:r>
                      <a:endParaRPr/>
                    </a:p>
                  </a:txBody>
                  <a:tcPr marT="90225" marB="90225" marR="90225" marL="117275"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37575">
                <a:tc>
                  <a:txBody>
                    <a:bodyPr/>
                    <a:lstStyle/>
                    <a:p>
                      <a:pPr indent="0" lvl="0" marL="0" marR="0" rtl="0" algn="l">
                        <a:spcBef>
                          <a:spcPts val="0"/>
                        </a:spcBef>
                        <a:spcAft>
                          <a:spcPts val="0"/>
                        </a:spcAft>
                        <a:buNone/>
                      </a:pPr>
                      <a:r>
                        <a:rPr lang="tr-TR" sz="1400" cap="none">
                          <a:solidFill>
                            <a:schemeClr val="dk1"/>
                          </a:solidFill>
                        </a:rPr>
                        <a:t>int read(byte[] b, int off, int len)</a:t>
                      </a:r>
                      <a:endParaRPr/>
                    </a:p>
                  </a:txBody>
                  <a:tcPr marT="90225" marB="90225" marR="90225" marL="117275"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tr-TR" sz="1400" cap="none">
                          <a:solidFill>
                            <a:schemeClr val="dk1"/>
                          </a:solidFill>
                        </a:rPr>
                        <a:t>b dizisine, off indeksinden itibaren en fazla len bayt okur.</a:t>
                      </a:r>
                      <a:endParaRPr/>
                    </a:p>
                  </a:txBody>
                  <a:tcPr marT="90225" marB="90225" marR="90225" marL="117275"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37575">
                <a:tc>
                  <a:txBody>
                    <a:bodyPr/>
                    <a:lstStyle/>
                    <a:p>
                      <a:pPr indent="0" lvl="0" marL="0" marR="0" rtl="0" algn="l">
                        <a:spcBef>
                          <a:spcPts val="0"/>
                        </a:spcBef>
                        <a:spcAft>
                          <a:spcPts val="0"/>
                        </a:spcAft>
                        <a:buNone/>
                      </a:pPr>
                      <a:r>
                        <a:rPr lang="tr-TR" sz="1400" cap="none">
                          <a:solidFill>
                            <a:schemeClr val="dk1"/>
                          </a:solidFill>
                        </a:rPr>
                        <a:t>void close()</a:t>
                      </a:r>
                      <a:endParaRPr/>
                    </a:p>
                  </a:txBody>
                  <a:tcPr marT="90225" marB="90225" marR="90225" marL="117275"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tr-TR" sz="1400" cap="none">
                          <a:solidFill>
                            <a:schemeClr val="dk1"/>
                          </a:solidFill>
                        </a:rPr>
                        <a:t>Kaynağı kapatır (örneğin dosya, ağ bağlantısı).</a:t>
                      </a:r>
                      <a:endParaRPr/>
                    </a:p>
                  </a:txBody>
                  <a:tcPr marT="90225" marB="90225" marR="90225" marL="117275"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37575">
                <a:tc>
                  <a:txBody>
                    <a:bodyPr/>
                    <a:lstStyle/>
                    <a:p>
                      <a:pPr indent="0" lvl="0" marL="0" marR="0" rtl="0" algn="l">
                        <a:spcBef>
                          <a:spcPts val="0"/>
                        </a:spcBef>
                        <a:spcAft>
                          <a:spcPts val="0"/>
                        </a:spcAft>
                        <a:buNone/>
                      </a:pPr>
                      <a:r>
                        <a:rPr lang="tr-TR" sz="1400" cap="none">
                          <a:solidFill>
                            <a:schemeClr val="dk1"/>
                          </a:solidFill>
                        </a:rPr>
                        <a:t>int available()</a:t>
                      </a:r>
                      <a:endParaRPr/>
                    </a:p>
                  </a:txBody>
                  <a:tcPr marT="90225" marB="90225" marR="90225" marL="117275"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tr-TR" sz="1400" cap="none">
                          <a:solidFill>
                            <a:schemeClr val="dk1"/>
                          </a:solidFill>
                        </a:rPr>
                        <a:t>Okunabilecek </a:t>
                      </a:r>
                      <a:r>
                        <a:rPr b="1" lang="tr-TR" sz="1400" cap="none">
                          <a:solidFill>
                            <a:schemeClr val="dk1"/>
                          </a:solidFill>
                        </a:rPr>
                        <a:t>bayt</a:t>
                      </a:r>
                      <a:r>
                        <a:rPr lang="tr-TR" sz="1400" cap="none">
                          <a:solidFill>
                            <a:schemeClr val="dk1"/>
                          </a:solidFill>
                        </a:rPr>
                        <a:t> sayısını tahmini verir. (kesin garanti vermez)</a:t>
                      </a:r>
                      <a:endParaRPr/>
                    </a:p>
                  </a:txBody>
                  <a:tcPr marT="90225" marB="90225" marR="90225" marL="117275"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37575">
                <a:tc>
                  <a:txBody>
                    <a:bodyPr/>
                    <a:lstStyle/>
                    <a:p>
                      <a:pPr indent="0" lvl="0" marL="0" marR="0" rtl="0" algn="l">
                        <a:spcBef>
                          <a:spcPts val="0"/>
                        </a:spcBef>
                        <a:spcAft>
                          <a:spcPts val="0"/>
                        </a:spcAft>
                        <a:buNone/>
                      </a:pPr>
                      <a:r>
                        <a:rPr lang="tr-TR" sz="1400" cap="none">
                          <a:solidFill>
                            <a:schemeClr val="dk1"/>
                          </a:solidFill>
                        </a:rPr>
                        <a:t>long skip(long n)</a:t>
                      </a:r>
                      <a:endParaRPr/>
                    </a:p>
                  </a:txBody>
                  <a:tcPr marT="90225" marB="90225" marR="90225" marL="117275" anchor="ctr">
                    <a:lnL cap="flat" cmpd="sng" w="19050">
                      <a:solidFill>
                        <a:schemeClr val="dk1"/>
                      </a:solidFill>
                      <a:prstDash val="solid"/>
                      <a:round/>
                      <a:headEnd len="sm" w="sm" type="none"/>
                      <a:tailEnd len="sm" w="sm" type="none"/>
                    </a:lnL>
                    <a:lnR cap="flat" cmpd="sng" w="9525">
                      <a:solidFill>
                        <a:srgbClr val="7F7F7F"/>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tr-TR" sz="1400" cap="none">
                          <a:solidFill>
                            <a:schemeClr val="dk1"/>
                          </a:solidFill>
                        </a:rPr>
                        <a:t>n kadar bayt </a:t>
                      </a:r>
                      <a:r>
                        <a:rPr b="1" lang="tr-TR" sz="1400" cap="none">
                          <a:solidFill>
                            <a:schemeClr val="dk1"/>
                          </a:solidFill>
                        </a:rPr>
                        <a:t>atlayarak</a:t>
                      </a:r>
                      <a:r>
                        <a:rPr lang="tr-TR" sz="1400" cap="none">
                          <a:solidFill>
                            <a:schemeClr val="dk1"/>
                          </a:solidFill>
                        </a:rPr>
                        <a:t> okumayı ilerletir.</a:t>
                      </a:r>
                      <a:endParaRPr/>
                    </a:p>
                  </a:txBody>
                  <a:tcPr marT="90225" marB="90225" marR="90225" marL="117275" anchor="ctr">
                    <a:lnL cap="flat" cmpd="sng" w="9525">
                      <a:solidFill>
                        <a:srgbClr val="7F7F7F"/>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71" name="Shape 571"/>
        <p:cNvGrpSpPr/>
        <p:nvPr/>
      </p:nvGrpSpPr>
      <p:grpSpPr>
        <a:xfrm>
          <a:off x="0" y="0"/>
          <a:ext cx="0" cy="0"/>
          <a:chOff x="0" y="0"/>
          <a:chExt cx="0" cy="0"/>
        </a:xfrm>
      </p:grpSpPr>
      <p:sp>
        <p:nvSpPr>
          <p:cNvPr id="572" name="Google Shape;572;p72"/>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73" name="Google Shape;573;p72"/>
          <p:cNvSpPr/>
          <p:nvPr/>
        </p:nvSpPr>
        <p:spPr>
          <a:xfrm>
            <a:off x="489189" y="1119031"/>
            <a:ext cx="4619938" cy="461993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74" name="Google Shape;574;p72"/>
          <p:cNvSpPr txBox="1"/>
          <p:nvPr>
            <p:ph type="title"/>
          </p:nvPr>
        </p:nvSpPr>
        <p:spPr>
          <a:xfrm>
            <a:off x="1171074" y="1396686"/>
            <a:ext cx="3240506" cy="40646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100"/>
              <a:buFont typeface="Play"/>
              <a:buNone/>
            </a:pPr>
            <a:r>
              <a:rPr lang="tr-TR" sz="4100">
                <a:solidFill>
                  <a:srgbClr val="FFFFFF"/>
                </a:solidFill>
              </a:rPr>
              <a:t>Soru 2: Aşağıdaki yöntemlerden hangisi bir geçici dosya oluşturur?</a:t>
            </a:r>
            <a:endParaRPr/>
          </a:p>
        </p:txBody>
      </p:sp>
      <p:sp>
        <p:nvSpPr>
          <p:cNvPr id="575" name="Google Shape;575;p72"/>
          <p:cNvSpPr/>
          <p:nvPr/>
        </p:nvSpPr>
        <p:spPr>
          <a:xfrm rot="-1790889">
            <a:off x="8683720" y="941148"/>
            <a:ext cx="2987899" cy="2987899"/>
          </a:xfrm>
          <a:prstGeom prst="arc">
            <a:avLst>
              <a:gd fmla="val 15817365" name="adj1"/>
              <a:gd fmla="val 178138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76" name="Google Shape;576;p72"/>
          <p:cNvSpPr/>
          <p:nvPr/>
        </p:nvSpPr>
        <p:spPr>
          <a:xfrm>
            <a:off x="910048" y="4780992"/>
            <a:ext cx="546100" cy="5461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77" name="Google Shape;577;p72"/>
          <p:cNvSpPr txBox="1"/>
          <p:nvPr>
            <p:ph idx="1" type="body"/>
          </p:nvPr>
        </p:nvSpPr>
        <p:spPr>
          <a:xfrm>
            <a:off x="5370153" y="1526033"/>
            <a:ext cx="5536397" cy="393528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tr-TR"/>
              <a:t>a) new FileOutputStream("temp.txt")</a:t>
            </a:r>
            <a:endParaRPr/>
          </a:p>
          <a:p>
            <a:pPr indent="0" lvl="0" marL="0" rtl="0" algn="l">
              <a:lnSpc>
                <a:spcPct val="90000"/>
              </a:lnSpc>
              <a:spcBef>
                <a:spcPts val="1000"/>
              </a:spcBef>
              <a:spcAft>
                <a:spcPts val="0"/>
              </a:spcAft>
              <a:buClr>
                <a:schemeClr val="dk1"/>
              </a:buClr>
              <a:buSzPts val="2800"/>
              <a:buNone/>
            </a:pPr>
            <a:r>
              <a:rPr lang="tr-TR"/>
              <a:t>b) Files.createTempFile()</a:t>
            </a:r>
            <a:endParaRPr/>
          </a:p>
          <a:p>
            <a:pPr indent="0" lvl="0" marL="0" rtl="0" algn="l">
              <a:lnSpc>
                <a:spcPct val="90000"/>
              </a:lnSpc>
              <a:spcBef>
                <a:spcPts val="1000"/>
              </a:spcBef>
              <a:spcAft>
                <a:spcPts val="0"/>
              </a:spcAft>
              <a:buClr>
                <a:schemeClr val="dk1"/>
              </a:buClr>
              <a:buSzPts val="2800"/>
              <a:buNone/>
            </a:pPr>
            <a:r>
              <a:rPr lang="tr-TR"/>
              <a:t>c) File.createTempFile()</a:t>
            </a:r>
            <a:endParaRPr/>
          </a:p>
          <a:p>
            <a:pPr indent="0" lvl="0" marL="0" rtl="0" algn="l">
              <a:lnSpc>
                <a:spcPct val="90000"/>
              </a:lnSpc>
              <a:spcBef>
                <a:spcPts val="1000"/>
              </a:spcBef>
              <a:spcAft>
                <a:spcPts val="0"/>
              </a:spcAft>
              <a:buClr>
                <a:schemeClr val="dk1"/>
              </a:buClr>
              <a:buSzPts val="2800"/>
              <a:buNone/>
            </a:pPr>
            <a:r>
              <a:rPr lang="tr-TR"/>
              <a:t>d) RandomAccessFile("temp", "rw")</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81" name="Shape 581"/>
        <p:cNvGrpSpPr/>
        <p:nvPr/>
      </p:nvGrpSpPr>
      <p:grpSpPr>
        <a:xfrm>
          <a:off x="0" y="0"/>
          <a:ext cx="0" cy="0"/>
          <a:chOff x="0" y="0"/>
          <a:chExt cx="0" cy="0"/>
        </a:xfrm>
      </p:grpSpPr>
      <p:sp>
        <p:nvSpPr>
          <p:cNvPr id="582" name="Google Shape;582;p73"/>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83" name="Google Shape;583;p73"/>
          <p:cNvSpPr/>
          <p:nvPr/>
        </p:nvSpPr>
        <p:spPr>
          <a:xfrm>
            <a:off x="489189" y="1119031"/>
            <a:ext cx="4619938" cy="461993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84" name="Google Shape;584;p73"/>
          <p:cNvSpPr txBox="1"/>
          <p:nvPr>
            <p:ph type="title"/>
          </p:nvPr>
        </p:nvSpPr>
        <p:spPr>
          <a:xfrm>
            <a:off x="1171074" y="1396686"/>
            <a:ext cx="3240506" cy="40646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2400"/>
              <a:buFont typeface="Play"/>
              <a:buNone/>
            </a:pPr>
            <a:r>
              <a:rPr lang="tr-TR" sz="2400">
                <a:solidFill>
                  <a:srgbClr val="FFFFFF"/>
                </a:solidFill>
              </a:rPr>
              <a:t>Soru 3:RandomAccessFile ile hangi işlemi yapabilirsin?</a:t>
            </a:r>
            <a:endParaRPr/>
          </a:p>
        </p:txBody>
      </p:sp>
      <p:sp>
        <p:nvSpPr>
          <p:cNvPr id="585" name="Google Shape;585;p73"/>
          <p:cNvSpPr/>
          <p:nvPr/>
        </p:nvSpPr>
        <p:spPr>
          <a:xfrm rot="-1790889">
            <a:off x="8683720" y="941148"/>
            <a:ext cx="2987899" cy="2987899"/>
          </a:xfrm>
          <a:prstGeom prst="arc">
            <a:avLst>
              <a:gd fmla="val 15817365" name="adj1"/>
              <a:gd fmla="val 178138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86" name="Google Shape;586;p73"/>
          <p:cNvSpPr/>
          <p:nvPr/>
        </p:nvSpPr>
        <p:spPr>
          <a:xfrm>
            <a:off x="910048" y="4780992"/>
            <a:ext cx="546100" cy="5461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87" name="Google Shape;587;p73"/>
          <p:cNvSpPr txBox="1"/>
          <p:nvPr>
            <p:ph idx="1" type="body"/>
          </p:nvPr>
        </p:nvSpPr>
        <p:spPr>
          <a:xfrm>
            <a:off x="5370153" y="1526033"/>
            <a:ext cx="5536397" cy="393528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tr-TR"/>
              <a:t>a) Dosyayı sadece baştan sona okuyarak yazmak</a:t>
            </a:r>
            <a:endParaRPr/>
          </a:p>
          <a:p>
            <a:pPr indent="0" lvl="0" marL="0" rtl="0" algn="l">
              <a:lnSpc>
                <a:spcPct val="90000"/>
              </a:lnSpc>
              <a:spcBef>
                <a:spcPts val="1000"/>
              </a:spcBef>
              <a:spcAft>
                <a:spcPts val="0"/>
              </a:spcAft>
              <a:buClr>
                <a:schemeClr val="dk1"/>
              </a:buClr>
              <a:buSzPts val="2800"/>
              <a:buNone/>
            </a:pPr>
            <a:r>
              <a:rPr lang="tr-TR"/>
              <a:t>b) Dosyanın herhangi bir yerine gidip veri yazmak</a:t>
            </a:r>
            <a:endParaRPr/>
          </a:p>
          <a:p>
            <a:pPr indent="0" lvl="0" marL="0" rtl="0" algn="l">
              <a:lnSpc>
                <a:spcPct val="90000"/>
              </a:lnSpc>
              <a:spcBef>
                <a:spcPts val="1000"/>
              </a:spcBef>
              <a:spcAft>
                <a:spcPts val="0"/>
              </a:spcAft>
              <a:buClr>
                <a:schemeClr val="dk1"/>
              </a:buClr>
              <a:buSzPts val="2800"/>
              <a:buNone/>
            </a:pPr>
            <a:r>
              <a:rPr lang="tr-TR"/>
              <a:t>c) Dosya sıkıştırmak</a:t>
            </a:r>
            <a:endParaRPr/>
          </a:p>
          <a:p>
            <a:pPr indent="0" lvl="0" marL="0" rtl="0" algn="l">
              <a:lnSpc>
                <a:spcPct val="90000"/>
              </a:lnSpc>
              <a:spcBef>
                <a:spcPts val="1000"/>
              </a:spcBef>
              <a:spcAft>
                <a:spcPts val="0"/>
              </a:spcAft>
              <a:buClr>
                <a:schemeClr val="dk1"/>
              </a:buClr>
              <a:buSzPts val="2800"/>
              <a:buNone/>
            </a:pPr>
            <a:r>
              <a:rPr lang="tr-TR"/>
              <a:t>d) Dosyanın karakter kodlamasını değiştirmek</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91" name="Shape 591"/>
        <p:cNvGrpSpPr/>
        <p:nvPr/>
      </p:nvGrpSpPr>
      <p:grpSpPr>
        <a:xfrm>
          <a:off x="0" y="0"/>
          <a:ext cx="0" cy="0"/>
          <a:chOff x="0" y="0"/>
          <a:chExt cx="0" cy="0"/>
        </a:xfrm>
      </p:grpSpPr>
      <p:sp>
        <p:nvSpPr>
          <p:cNvPr id="592" name="Google Shape;592;p74"/>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93" name="Google Shape;593;p74"/>
          <p:cNvSpPr/>
          <p:nvPr/>
        </p:nvSpPr>
        <p:spPr>
          <a:xfrm>
            <a:off x="489189" y="1119031"/>
            <a:ext cx="4619938" cy="461993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94" name="Google Shape;594;p74"/>
          <p:cNvSpPr txBox="1"/>
          <p:nvPr>
            <p:ph type="title"/>
          </p:nvPr>
        </p:nvSpPr>
        <p:spPr>
          <a:xfrm>
            <a:off x="1171074" y="1396686"/>
            <a:ext cx="3240506" cy="40646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2800"/>
              <a:buFont typeface="Play"/>
              <a:buNone/>
            </a:pPr>
            <a:r>
              <a:rPr lang="tr-TR" sz="2800">
                <a:solidFill>
                  <a:srgbClr val="FFFFFF"/>
                </a:solidFill>
              </a:rPr>
              <a:t>Soru 4: Bir InputStreamReader nesnesi hangi iki yapıyı birbirine dönüştürür?</a:t>
            </a:r>
            <a:endParaRPr/>
          </a:p>
        </p:txBody>
      </p:sp>
      <p:sp>
        <p:nvSpPr>
          <p:cNvPr id="595" name="Google Shape;595;p74"/>
          <p:cNvSpPr/>
          <p:nvPr/>
        </p:nvSpPr>
        <p:spPr>
          <a:xfrm rot="-1790889">
            <a:off x="8683720" y="941148"/>
            <a:ext cx="2987899" cy="2987899"/>
          </a:xfrm>
          <a:prstGeom prst="arc">
            <a:avLst>
              <a:gd fmla="val 15817365" name="adj1"/>
              <a:gd fmla="val 178138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96" name="Google Shape;596;p74"/>
          <p:cNvSpPr/>
          <p:nvPr/>
        </p:nvSpPr>
        <p:spPr>
          <a:xfrm>
            <a:off x="910048" y="4780992"/>
            <a:ext cx="546100" cy="5461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97" name="Google Shape;597;p74"/>
          <p:cNvSpPr txBox="1"/>
          <p:nvPr>
            <p:ph idx="1" type="body"/>
          </p:nvPr>
        </p:nvSpPr>
        <p:spPr>
          <a:xfrm>
            <a:off x="5370153" y="1526033"/>
            <a:ext cx="5536397" cy="393528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tr-TR"/>
              <a:t>a) OutputStream → Writer</a:t>
            </a:r>
            <a:endParaRPr/>
          </a:p>
          <a:p>
            <a:pPr indent="0" lvl="0" marL="0" rtl="0" algn="l">
              <a:lnSpc>
                <a:spcPct val="90000"/>
              </a:lnSpc>
              <a:spcBef>
                <a:spcPts val="1000"/>
              </a:spcBef>
              <a:spcAft>
                <a:spcPts val="0"/>
              </a:spcAft>
              <a:buClr>
                <a:schemeClr val="dk1"/>
              </a:buClr>
              <a:buSzPts val="2800"/>
              <a:buNone/>
            </a:pPr>
            <a:r>
              <a:rPr lang="tr-TR"/>
              <a:t>b) InputStream → Reader</a:t>
            </a:r>
            <a:endParaRPr/>
          </a:p>
          <a:p>
            <a:pPr indent="0" lvl="0" marL="0" rtl="0" algn="l">
              <a:lnSpc>
                <a:spcPct val="90000"/>
              </a:lnSpc>
              <a:spcBef>
                <a:spcPts val="1000"/>
              </a:spcBef>
              <a:spcAft>
                <a:spcPts val="0"/>
              </a:spcAft>
              <a:buClr>
                <a:schemeClr val="dk1"/>
              </a:buClr>
              <a:buSzPts val="2800"/>
              <a:buNone/>
            </a:pPr>
            <a:r>
              <a:rPr lang="tr-TR"/>
              <a:t>c) Reader → InputStream</a:t>
            </a:r>
            <a:endParaRPr/>
          </a:p>
          <a:p>
            <a:pPr indent="0" lvl="0" marL="0" rtl="0" algn="l">
              <a:lnSpc>
                <a:spcPct val="90000"/>
              </a:lnSpc>
              <a:spcBef>
                <a:spcPts val="1000"/>
              </a:spcBef>
              <a:spcAft>
                <a:spcPts val="0"/>
              </a:spcAft>
              <a:buClr>
                <a:schemeClr val="dk1"/>
              </a:buClr>
              <a:buSzPts val="2800"/>
              <a:buNone/>
            </a:pPr>
            <a:r>
              <a:rPr lang="tr-TR"/>
              <a:t>d) OutputStream → Reader</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01" name="Shape 601"/>
        <p:cNvGrpSpPr/>
        <p:nvPr/>
      </p:nvGrpSpPr>
      <p:grpSpPr>
        <a:xfrm>
          <a:off x="0" y="0"/>
          <a:ext cx="0" cy="0"/>
          <a:chOff x="0" y="0"/>
          <a:chExt cx="0" cy="0"/>
        </a:xfrm>
      </p:grpSpPr>
      <p:sp>
        <p:nvSpPr>
          <p:cNvPr id="602" name="Google Shape;602;p75"/>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03" name="Google Shape;603;p75"/>
          <p:cNvSpPr/>
          <p:nvPr/>
        </p:nvSpPr>
        <p:spPr>
          <a:xfrm>
            <a:off x="489189" y="1119031"/>
            <a:ext cx="4619938" cy="461993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04" name="Google Shape;604;p75"/>
          <p:cNvSpPr txBox="1"/>
          <p:nvPr>
            <p:ph type="title"/>
          </p:nvPr>
        </p:nvSpPr>
        <p:spPr>
          <a:xfrm>
            <a:off x="1171074" y="1396686"/>
            <a:ext cx="3240506" cy="40646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3100"/>
              <a:buFont typeface="Play"/>
              <a:buNone/>
            </a:pPr>
            <a:r>
              <a:rPr lang="tr-TR" sz="3100">
                <a:solidFill>
                  <a:srgbClr val="FFFFFF"/>
                </a:solidFill>
              </a:rPr>
              <a:t>Soru 5: Java'da nesne serileştirme (serialization) işlemini tamamen manuel kontrol etmek için hangi arayüz kullanılır?</a:t>
            </a:r>
            <a:endParaRPr/>
          </a:p>
        </p:txBody>
      </p:sp>
      <p:sp>
        <p:nvSpPr>
          <p:cNvPr id="605" name="Google Shape;605;p75"/>
          <p:cNvSpPr/>
          <p:nvPr/>
        </p:nvSpPr>
        <p:spPr>
          <a:xfrm rot="-1790889">
            <a:off x="8683720" y="941148"/>
            <a:ext cx="2987899" cy="2987899"/>
          </a:xfrm>
          <a:prstGeom prst="arc">
            <a:avLst>
              <a:gd fmla="val 15817365" name="adj1"/>
              <a:gd fmla="val 178138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06" name="Google Shape;606;p75"/>
          <p:cNvSpPr/>
          <p:nvPr/>
        </p:nvSpPr>
        <p:spPr>
          <a:xfrm>
            <a:off x="910048" y="4780992"/>
            <a:ext cx="546100" cy="5461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07" name="Google Shape;607;p75"/>
          <p:cNvSpPr txBox="1"/>
          <p:nvPr>
            <p:ph idx="1" type="body"/>
          </p:nvPr>
        </p:nvSpPr>
        <p:spPr>
          <a:xfrm>
            <a:off x="5370153" y="1526033"/>
            <a:ext cx="5536397" cy="393528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a) Serializable</a:t>
            </a:r>
            <a:br>
              <a:rPr lang="tr-TR"/>
            </a:br>
            <a:r>
              <a:rPr lang="tr-TR"/>
              <a:t>b) Externalizable</a:t>
            </a:r>
            <a:br>
              <a:rPr lang="tr-TR"/>
            </a:br>
            <a:r>
              <a:rPr lang="tr-TR"/>
              <a:t>c) Cloneable</a:t>
            </a:r>
            <a:br>
              <a:rPr lang="tr-TR"/>
            </a:br>
            <a:r>
              <a:rPr lang="tr-TR"/>
              <a:t>d) Writable</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1" name="Shape 611"/>
        <p:cNvGrpSpPr/>
        <p:nvPr/>
      </p:nvGrpSpPr>
      <p:grpSpPr>
        <a:xfrm>
          <a:off x="0" y="0"/>
          <a:ext cx="0" cy="0"/>
          <a:chOff x="0" y="0"/>
          <a:chExt cx="0" cy="0"/>
        </a:xfrm>
      </p:grpSpPr>
      <p:sp>
        <p:nvSpPr>
          <p:cNvPr id="612" name="Google Shape;612;p76"/>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13" name="Google Shape;613;p76"/>
          <p:cNvSpPr/>
          <p:nvPr/>
        </p:nvSpPr>
        <p:spPr>
          <a:xfrm>
            <a:off x="489189" y="1119031"/>
            <a:ext cx="4619938" cy="461993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14" name="Google Shape;614;p76"/>
          <p:cNvSpPr txBox="1"/>
          <p:nvPr>
            <p:ph type="title"/>
          </p:nvPr>
        </p:nvSpPr>
        <p:spPr>
          <a:xfrm>
            <a:off x="1171074" y="1396686"/>
            <a:ext cx="3240506" cy="40646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2800"/>
              <a:buFont typeface="Play"/>
              <a:buNone/>
            </a:pPr>
            <a:r>
              <a:rPr lang="tr-TR" sz="2800">
                <a:solidFill>
                  <a:srgbClr val="FFFFFF"/>
                </a:solidFill>
              </a:rPr>
              <a:t>Soru 6:GZIPOutputStream ile ilgili aşağıdakilerden hangisi doğrudur?</a:t>
            </a:r>
            <a:endParaRPr/>
          </a:p>
        </p:txBody>
      </p:sp>
      <p:sp>
        <p:nvSpPr>
          <p:cNvPr id="615" name="Google Shape;615;p76"/>
          <p:cNvSpPr/>
          <p:nvPr/>
        </p:nvSpPr>
        <p:spPr>
          <a:xfrm rot="-1790889">
            <a:off x="8683720" y="941148"/>
            <a:ext cx="2987899" cy="2987899"/>
          </a:xfrm>
          <a:prstGeom prst="arc">
            <a:avLst>
              <a:gd fmla="val 15817365" name="adj1"/>
              <a:gd fmla="val 178138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6" name="Google Shape;616;p76"/>
          <p:cNvSpPr/>
          <p:nvPr/>
        </p:nvSpPr>
        <p:spPr>
          <a:xfrm>
            <a:off x="910048" y="4780992"/>
            <a:ext cx="546100" cy="5461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17" name="Google Shape;617;p76"/>
          <p:cNvSpPr txBox="1"/>
          <p:nvPr>
            <p:ph idx="1" type="body"/>
          </p:nvPr>
        </p:nvSpPr>
        <p:spPr>
          <a:xfrm>
            <a:off x="5370153" y="1526033"/>
            <a:ext cx="5536397" cy="393528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a) Bir dosyayı doğrudan okur.</a:t>
            </a:r>
            <a:endParaRPr/>
          </a:p>
          <a:p>
            <a:pPr indent="-228600" lvl="0" marL="228600" rtl="0" algn="l">
              <a:lnSpc>
                <a:spcPct val="90000"/>
              </a:lnSpc>
              <a:spcBef>
                <a:spcPts val="1000"/>
              </a:spcBef>
              <a:spcAft>
                <a:spcPts val="0"/>
              </a:spcAft>
              <a:buClr>
                <a:schemeClr val="dk1"/>
              </a:buClr>
              <a:buSzPts val="2800"/>
              <a:buChar char="•"/>
            </a:pPr>
            <a:r>
              <a:rPr lang="tr-TR"/>
              <a:t>b) Veriyi sıkıştırarak bir çıkış akışına yazar.</a:t>
            </a:r>
            <a:endParaRPr/>
          </a:p>
          <a:p>
            <a:pPr indent="-228600" lvl="0" marL="228600" rtl="0" algn="l">
              <a:lnSpc>
                <a:spcPct val="90000"/>
              </a:lnSpc>
              <a:spcBef>
                <a:spcPts val="1000"/>
              </a:spcBef>
              <a:spcAft>
                <a:spcPts val="0"/>
              </a:spcAft>
              <a:buClr>
                <a:schemeClr val="dk1"/>
              </a:buClr>
              <a:buSzPts val="2800"/>
              <a:buChar char="•"/>
            </a:pPr>
            <a:r>
              <a:rPr lang="tr-TR"/>
              <a:t>c) Yalnızca metin dosyalarını destekler.</a:t>
            </a:r>
            <a:endParaRPr/>
          </a:p>
          <a:p>
            <a:pPr indent="-228600" lvl="0" marL="228600" rtl="0" algn="l">
              <a:lnSpc>
                <a:spcPct val="90000"/>
              </a:lnSpc>
              <a:spcBef>
                <a:spcPts val="1000"/>
              </a:spcBef>
              <a:spcAft>
                <a:spcPts val="0"/>
              </a:spcAft>
              <a:buClr>
                <a:schemeClr val="dk1"/>
              </a:buClr>
              <a:buSzPts val="2800"/>
              <a:buChar char="•"/>
            </a:pPr>
            <a:r>
              <a:rPr lang="tr-TR"/>
              <a:t>d) Dosya sıkıştırmadan önce şifreler.</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1" name="Shape 621"/>
        <p:cNvGrpSpPr/>
        <p:nvPr/>
      </p:nvGrpSpPr>
      <p:grpSpPr>
        <a:xfrm>
          <a:off x="0" y="0"/>
          <a:ext cx="0" cy="0"/>
          <a:chOff x="0" y="0"/>
          <a:chExt cx="0" cy="0"/>
        </a:xfrm>
      </p:grpSpPr>
      <p:sp>
        <p:nvSpPr>
          <p:cNvPr id="622" name="Google Shape;622;p77"/>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23" name="Google Shape;623;p77"/>
          <p:cNvSpPr/>
          <p:nvPr/>
        </p:nvSpPr>
        <p:spPr>
          <a:xfrm>
            <a:off x="489189" y="1119031"/>
            <a:ext cx="4619938" cy="461993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24" name="Google Shape;624;p77"/>
          <p:cNvSpPr txBox="1"/>
          <p:nvPr>
            <p:ph type="title"/>
          </p:nvPr>
        </p:nvSpPr>
        <p:spPr>
          <a:xfrm>
            <a:off x="1171074" y="1396686"/>
            <a:ext cx="3240506" cy="40646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3700"/>
              <a:buFont typeface="Play"/>
              <a:buNone/>
            </a:pPr>
            <a:r>
              <a:rPr lang="tr-TR" sz="3700">
                <a:solidFill>
                  <a:srgbClr val="FFFFFF"/>
                </a:solidFill>
              </a:rPr>
              <a:t>Soru 7:Scanner sınıfında hangi metot kullanılarak veri "boşluk" yerine "virgül"e göre bölünür?</a:t>
            </a:r>
            <a:endParaRPr/>
          </a:p>
        </p:txBody>
      </p:sp>
      <p:sp>
        <p:nvSpPr>
          <p:cNvPr id="625" name="Google Shape;625;p77"/>
          <p:cNvSpPr/>
          <p:nvPr/>
        </p:nvSpPr>
        <p:spPr>
          <a:xfrm rot="-1790889">
            <a:off x="8683720" y="941148"/>
            <a:ext cx="2987899" cy="2987899"/>
          </a:xfrm>
          <a:prstGeom prst="arc">
            <a:avLst>
              <a:gd fmla="val 15817365" name="adj1"/>
              <a:gd fmla="val 178138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26" name="Google Shape;626;p77"/>
          <p:cNvSpPr/>
          <p:nvPr/>
        </p:nvSpPr>
        <p:spPr>
          <a:xfrm>
            <a:off x="910048" y="4780992"/>
            <a:ext cx="546100" cy="5461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27" name="Google Shape;627;p77"/>
          <p:cNvSpPr txBox="1"/>
          <p:nvPr>
            <p:ph idx="1" type="body"/>
          </p:nvPr>
        </p:nvSpPr>
        <p:spPr>
          <a:xfrm>
            <a:off x="5370153" y="1526033"/>
            <a:ext cx="5536397" cy="393528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a) setDelimiter()</a:t>
            </a:r>
            <a:endParaRPr/>
          </a:p>
          <a:p>
            <a:pPr indent="-228600" lvl="0" marL="228600" rtl="0" algn="l">
              <a:lnSpc>
                <a:spcPct val="90000"/>
              </a:lnSpc>
              <a:spcBef>
                <a:spcPts val="1000"/>
              </a:spcBef>
              <a:spcAft>
                <a:spcPts val="0"/>
              </a:spcAft>
              <a:buClr>
                <a:schemeClr val="dk1"/>
              </a:buClr>
              <a:buSzPts val="2800"/>
              <a:buChar char="•"/>
            </a:pPr>
            <a:r>
              <a:rPr lang="tr-TR"/>
              <a:t>b) useDelimiter()</a:t>
            </a:r>
            <a:endParaRPr/>
          </a:p>
          <a:p>
            <a:pPr indent="-228600" lvl="0" marL="228600" rtl="0" algn="l">
              <a:lnSpc>
                <a:spcPct val="90000"/>
              </a:lnSpc>
              <a:spcBef>
                <a:spcPts val="1000"/>
              </a:spcBef>
              <a:spcAft>
                <a:spcPts val="0"/>
              </a:spcAft>
              <a:buClr>
                <a:schemeClr val="dk1"/>
              </a:buClr>
              <a:buSzPts val="2800"/>
              <a:buChar char="•"/>
            </a:pPr>
            <a:r>
              <a:rPr lang="tr-TR"/>
              <a:t>c) setSeparator()</a:t>
            </a:r>
            <a:endParaRPr/>
          </a:p>
          <a:p>
            <a:pPr indent="-228600" lvl="0" marL="228600" rtl="0" algn="l">
              <a:lnSpc>
                <a:spcPct val="90000"/>
              </a:lnSpc>
              <a:spcBef>
                <a:spcPts val="1000"/>
              </a:spcBef>
              <a:spcAft>
                <a:spcPts val="0"/>
              </a:spcAft>
              <a:buClr>
                <a:schemeClr val="dk1"/>
              </a:buClr>
              <a:buSzPts val="2800"/>
              <a:buChar char="•"/>
            </a:pPr>
            <a:r>
              <a:rPr lang="tr-TR"/>
              <a:t>d) useSeparator()</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31" name="Shape 631"/>
        <p:cNvGrpSpPr/>
        <p:nvPr/>
      </p:nvGrpSpPr>
      <p:grpSpPr>
        <a:xfrm>
          <a:off x="0" y="0"/>
          <a:ext cx="0" cy="0"/>
          <a:chOff x="0" y="0"/>
          <a:chExt cx="0" cy="0"/>
        </a:xfrm>
      </p:grpSpPr>
      <p:sp>
        <p:nvSpPr>
          <p:cNvPr id="632" name="Google Shape;632;p78"/>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33" name="Google Shape;633;p78"/>
          <p:cNvSpPr/>
          <p:nvPr/>
        </p:nvSpPr>
        <p:spPr>
          <a:xfrm>
            <a:off x="489189" y="1119031"/>
            <a:ext cx="4619938" cy="461993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34" name="Google Shape;634;p78"/>
          <p:cNvSpPr txBox="1"/>
          <p:nvPr>
            <p:ph type="title"/>
          </p:nvPr>
        </p:nvSpPr>
        <p:spPr>
          <a:xfrm>
            <a:off x="1171074" y="1396686"/>
            <a:ext cx="3240506" cy="40646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3400"/>
              <a:buFont typeface="Play"/>
              <a:buNone/>
            </a:pPr>
            <a:r>
              <a:rPr lang="tr-TR" sz="3400">
                <a:solidFill>
                  <a:srgbClr val="FFFFFF"/>
                </a:solidFill>
              </a:rPr>
              <a:t>Soru 8 StreamTokenizer ile çalışırken, bir kelime okunduğunda hangi özellikten (field) okunur?</a:t>
            </a:r>
            <a:endParaRPr/>
          </a:p>
        </p:txBody>
      </p:sp>
      <p:sp>
        <p:nvSpPr>
          <p:cNvPr id="635" name="Google Shape;635;p78"/>
          <p:cNvSpPr/>
          <p:nvPr/>
        </p:nvSpPr>
        <p:spPr>
          <a:xfrm rot="-1790889">
            <a:off x="8683720" y="941148"/>
            <a:ext cx="2987899" cy="2987899"/>
          </a:xfrm>
          <a:prstGeom prst="arc">
            <a:avLst>
              <a:gd fmla="val 15817365" name="adj1"/>
              <a:gd fmla="val 178138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36" name="Google Shape;636;p78"/>
          <p:cNvSpPr/>
          <p:nvPr/>
        </p:nvSpPr>
        <p:spPr>
          <a:xfrm>
            <a:off x="910048" y="4780992"/>
            <a:ext cx="546100" cy="5461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37" name="Google Shape;637;p78"/>
          <p:cNvSpPr txBox="1"/>
          <p:nvPr>
            <p:ph idx="1" type="body"/>
          </p:nvPr>
        </p:nvSpPr>
        <p:spPr>
          <a:xfrm>
            <a:off x="5370153" y="1526033"/>
            <a:ext cx="5536397" cy="393528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a) tokenizer.sval</a:t>
            </a:r>
            <a:endParaRPr/>
          </a:p>
          <a:p>
            <a:pPr indent="-228600" lvl="0" marL="228600" rtl="0" algn="l">
              <a:lnSpc>
                <a:spcPct val="90000"/>
              </a:lnSpc>
              <a:spcBef>
                <a:spcPts val="1000"/>
              </a:spcBef>
              <a:spcAft>
                <a:spcPts val="0"/>
              </a:spcAft>
              <a:buClr>
                <a:schemeClr val="dk1"/>
              </a:buClr>
              <a:buSzPts val="2800"/>
              <a:buChar char="•"/>
            </a:pPr>
            <a:r>
              <a:rPr lang="tr-TR"/>
              <a:t>b) tokenizer.nval</a:t>
            </a:r>
            <a:endParaRPr/>
          </a:p>
          <a:p>
            <a:pPr indent="-228600" lvl="0" marL="228600" rtl="0" algn="l">
              <a:lnSpc>
                <a:spcPct val="90000"/>
              </a:lnSpc>
              <a:spcBef>
                <a:spcPts val="1000"/>
              </a:spcBef>
              <a:spcAft>
                <a:spcPts val="0"/>
              </a:spcAft>
              <a:buClr>
                <a:schemeClr val="dk1"/>
              </a:buClr>
              <a:buSzPts val="2800"/>
              <a:buChar char="•"/>
            </a:pPr>
            <a:r>
              <a:rPr lang="tr-TR"/>
              <a:t>c) tokenizer.ttype</a:t>
            </a:r>
            <a:endParaRPr/>
          </a:p>
          <a:p>
            <a:pPr indent="-228600" lvl="0" marL="228600" rtl="0" algn="l">
              <a:lnSpc>
                <a:spcPct val="90000"/>
              </a:lnSpc>
              <a:spcBef>
                <a:spcPts val="1000"/>
              </a:spcBef>
              <a:spcAft>
                <a:spcPts val="0"/>
              </a:spcAft>
              <a:buClr>
                <a:schemeClr val="dk1"/>
              </a:buClr>
              <a:buSzPts val="2800"/>
              <a:buChar char="•"/>
            </a:pPr>
            <a:r>
              <a:rPr lang="tr-TR"/>
              <a:t>d) tokenizer.value</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1" name="Shape 641"/>
        <p:cNvGrpSpPr/>
        <p:nvPr/>
      </p:nvGrpSpPr>
      <p:grpSpPr>
        <a:xfrm>
          <a:off x="0" y="0"/>
          <a:ext cx="0" cy="0"/>
          <a:chOff x="0" y="0"/>
          <a:chExt cx="0" cy="0"/>
        </a:xfrm>
      </p:grpSpPr>
      <p:sp>
        <p:nvSpPr>
          <p:cNvPr id="642" name="Google Shape;642;p79"/>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43" name="Google Shape;643;p79"/>
          <p:cNvSpPr/>
          <p:nvPr/>
        </p:nvSpPr>
        <p:spPr>
          <a:xfrm>
            <a:off x="489189" y="1119031"/>
            <a:ext cx="4619938" cy="461993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44" name="Google Shape;644;p79"/>
          <p:cNvSpPr txBox="1"/>
          <p:nvPr>
            <p:ph type="title"/>
          </p:nvPr>
        </p:nvSpPr>
        <p:spPr>
          <a:xfrm>
            <a:off x="1171074" y="1396686"/>
            <a:ext cx="3240506" cy="40646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3700"/>
              <a:buFont typeface="Play"/>
              <a:buNone/>
            </a:pPr>
            <a:r>
              <a:rPr lang="tr-TR" sz="3700">
                <a:solidFill>
                  <a:srgbClr val="FFFFFF"/>
                </a:solidFill>
              </a:rPr>
              <a:t>Soru 9 Aşağıdakilerden hangisi StringTokenizer sınıfı için doğrudur?</a:t>
            </a:r>
            <a:endParaRPr/>
          </a:p>
        </p:txBody>
      </p:sp>
      <p:sp>
        <p:nvSpPr>
          <p:cNvPr id="645" name="Google Shape;645;p79"/>
          <p:cNvSpPr/>
          <p:nvPr/>
        </p:nvSpPr>
        <p:spPr>
          <a:xfrm rot="-1790889">
            <a:off x="8683720" y="941148"/>
            <a:ext cx="2987899" cy="2987899"/>
          </a:xfrm>
          <a:prstGeom prst="arc">
            <a:avLst>
              <a:gd fmla="val 15817365" name="adj1"/>
              <a:gd fmla="val 178138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46" name="Google Shape;646;p79"/>
          <p:cNvSpPr/>
          <p:nvPr/>
        </p:nvSpPr>
        <p:spPr>
          <a:xfrm>
            <a:off x="910048" y="4780992"/>
            <a:ext cx="546100" cy="5461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47" name="Google Shape;647;p79"/>
          <p:cNvSpPr txBox="1"/>
          <p:nvPr>
            <p:ph idx="1" type="body"/>
          </p:nvPr>
        </p:nvSpPr>
        <p:spPr>
          <a:xfrm>
            <a:off x="5370153" y="1526033"/>
            <a:ext cx="6202087" cy="393528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tr-TR"/>
              <a:t>a) Otomatik boşlukları atlar ve kelimeleri ayırır.</a:t>
            </a:r>
            <a:endParaRPr/>
          </a:p>
          <a:p>
            <a:pPr indent="0" lvl="0" marL="0" rtl="0" algn="l">
              <a:lnSpc>
                <a:spcPct val="90000"/>
              </a:lnSpc>
              <a:spcBef>
                <a:spcPts val="1000"/>
              </a:spcBef>
              <a:spcAft>
                <a:spcPts val="0"/>
              </a:spcAft>
              <a:buClr>
                <a:schemeClr val="dk1"/>
              </a:buClr>
              <a:buSzPts val="2800"/>
              <a:buNone/>
            </a:pPr>
            <a:r>
              <a:rPr lang="tr-TR"/>
              <a:t>b) Dosya tabanlı çalışır.</a:t>
            </a:r>
            <a:endParaRPr/>
          </a:p>
          <a:p>
            <a:pPr indent="0" lvl="0" marL="0" rtl="0" algn="l">
              <a:lnSpc>
                <a:spcPct val="90000"/>
              </a:lnSpc>
              <a:spcBef>
                <a:spcPts val="1000"/>
              </a:spcBef>
              <a:spcAft>
                <a:spcPts val="0"/>
              </a:spcAft>
              <a:buClr>
                <a:schemeClr val="dk1"/>
              </a:buClr>
              <a:buSzPts val="2800"/>
              <a:buNone/>
            </a:pPr>
            <a:r>
              <a:rPr lang="tr-TR"/>
              <a:t>c) İçinde readLine() metodu vardır.</a:t>
            </a:r>
            <a:endParaRPr/>
          </a:p>
          <a:p>
            <a:pPr indent="0" lvl="0" marL="0" rtl="0" algn="l">
              <a:lnSpc>
                <a:spcPct val="90000"/>
              </a:lnSpc>
              <a:spcBef>
                <a:spcPts val="1000"/>
              </a:spcBef>
              <a:spcAft>
                <a:spcPts val="0"/>
              </a:spcAft>
              <a:buClr>
                <a:schemeClr val="dk1"/>
              </a:buClr>
              <a:buSzPts val="2800"/>
              <a:buNone/>
            </a:pPr>
            <a:r>
              <a:rPr lang="tr-TR"/>
              <a:t>d) Gelişmiş karakter analizi yapar.</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51" name="Shape 651"/>
        <p:cNvGrpSpPr/>
        <p:nvPr/>
      </p:nvGrpSpPr>
      <p:grpSpPr>
        <a:xfrm>
          <a:off x="0" y="0"/>
          <a:ext cx="0" cy="0"/>
          <a:chOff x="0" y="0"/>
          <a:chExt cx="0" cy="0"/>
        </a:xfrm>
      </p:grpSpPr>
      <p:sp>
        <p:nvSpPr>
          <p:cNvPr id="652" name="Google Shape;652;p80"/>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53" name="Google Shape;653;p80"/>
          <p:cNvSpPr/>
          <p:nvPr/>
        </p:nvSpPr>
        <p:spPr>
          <a:xfrm>
            <a:off x="489189" y="1119031"/>
            <a:ext cx="4619938" cy="461993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54" name="Google Shape;654;p80"/>
          <p:cNvSpPr txBox="1"/>
          <p:nvPr>
            <p:ph type="title"/>
          </p:nvPr>
        </p:nvSpPr>
        <p:spPr>
          <a:xfrm>
            <a:off x="1171074" y="1396686"/>
            <a:ext cx="3240506" cy="40646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3700"/>
              <a:buFont typeface="Play"/>
              <a:buNone/>
            </a:pPr>
            <a:r>
              <a:rPr lang="tr-TR" sz="3700">
                <a:solidFill>
                  <a:srgbClr val="FFFFFF"/>
                </a:solidFill>
              </a:rPr>
              <a:t>Soru 10 Aşağıdakilerden hangisi karakter akışı (Character Stream) kullanmaz?</a:t>
            </a:r>
            <a:endParaRPr/>
          </a:p>
        </p:txBody>
      </p:sp>
      <p:sp>
        <p:nvSpPr>
          <p:cNvPr id="655" name="Google Shape;655;p80"/>
          <p:cNvSpPr/>
          <p:nvPr/>
        </p:nvSpPr>
        <p:spPr>
          <a:xfrm rot="-1790889">
            <a:off x="8683720" y="941148"/>
            <a:ext cx="2987899" cy="2987899"/>
          </a:xfrm>
          <a:prstGeom prst="arc">
            <a:avLst>
              <a:gd fmla="val 15817365" name="adj1"/>
              <a:gd fmla="val 178138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6" name="Google Shape;656;p80"/>
          <p:cNvSpPr/>
          <p:nvPr/>
        </p:nvSpPr>
        <p:spPr>
          <a:xfrm>
            <a:off x="910048" y="4780992"/>
            <a:ext cx="546100" cy="5461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57" name="Google Shape;657;p80"/>
          <p:cNvSpPr txBox="1"/>
          <p:nvPr>
            <p:ph idx="1" type="body"/>
          </p:nvPr>
        </p:nvSpPr>
        <p:spPr>
          <a:xfrm>
            <a:off x="5370153" y="1526033"/>
            <a:ext cx="5536397" cy="393528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a) BufferedReader</a:t>
            </a:r>
            <a:endParaRPr/>
          </a:p>
          <a:p>
            <a:pPr indent="-228600" lvl="0" marL="228600" rtl="0" algn="l">
              <a:lnSpc>
                <a:spcPct val="90000"/>
              </a:lnSpc>
              <a:spcBef>
                <a:spcPts val="1000"/>
              </a:spcBef>
              <a:spcAft>
                <a:spcPts val="0"/>
              </a:spcAft>
              <a:buClr>
                <a:schemeClr val="dk1"/>
              </a:buClr>
              <a:buSzPts val="2800"/>
              <a:buChar char="•"/>
            </a:pPr>
            <a:r>
              <a:rPr lang="tr-TR"/>
              <a:t>b) InputStreamReader</a:t>
            </a:r>
            <a:endParaRPr/>
          </a:p>
          <a:p>
            <a:pPr indent="-228600" lvl="0" marL="228600" rtl="0" algn="l">
              <a:lnSpc>
                <a:spcPct val="90000"/>
              </a:lnSpc>
              <a:spcBef>
                <a:spcPts val="1000"/>
              </a:spcBef>
              <a:spcAft>
                <a:spcPts val="0"/>
              </a:spcAft>
              <a:buClr>
                <a:schemeClr val="dk1"/>
              </a:buClr>
              <a:buSzPts val="2800"/>
              <a:buChar char="•"/>
            </a:pPr>
            <a:r>
              <a:rPr lang="tr-TR"/>
              <a:t>c) FileWriter</a:t>
            </a:r>
            <a:endParaRPr/>
          </a:p>
          <a:p>
            <a:pPr indent="-228600" lvl="0" marL="228600" rtl="0" algn="l">
              <a:lnSpc>
                <a:spcPct val="90000"/>
              </a:lnSpc>
              <a:spcBef>
                <a:spcPts val="1000"/>
              </a:spcBef>
              <a:spcAft>
                <a:spcPts val="0"/>
              </a:spcAft>
              <a:buClr>
                <a:schemeClr val="dk1"/>
              </a:buClr>
              <a:buSzPts val="2800"/>
              <a:buChar char="•"/>
            </a:pPr>
            <a:r>
              <a:rPr lang="tr-TR"/>
              <a:t>d) FileOutputStream</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61" name="Shape 661"/>
        <p:cNvGrpSpPr/>
        <p:nvPr/>
      </p:nvGrpSpPr>
      <p:grpSpPr>
        <a:xfrm>
          <a:off x="0" y="0"/>
          <a:ext cx="0" cy="0"/>
          <a:chOff x="0" y="0"/>
          <a:chExt cx="0" cy="0"/>
        </a:xfrm>
      </p:grpSpPr>
      <p:sp>
        <p:nvSpPr>
          <p:cNvPr id="662" name="Google Shape;662;p81"/>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63" name="Google Shape;663;p81"/>
          <p:cNvSpPr/>
          <p:nvPr/>
        </p:nvSpPr>
        <p:spPr>
          <a:xfrm>
            <a:off x="489189" y="1119031"/>
            <a:ext cx="4619938" cy="461993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64" name="Google Shape;664;p81"/>
          <p:cNvSpPr txBox="1"/>
          <p:nvPr>
            <p:ph type="title"/>
          </p:nvPr>
        </p:nvSpPr>
        <p:spPr>
          <a:xfrm>
            <a:off x="1171074" y="1396686"/>
            <a:ext cx="3240506" cy="40646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3700"/>
              <a:buFont typeface="Play"/>
              <a:buNone/>
            </a:pPr>
            <a:r>
              <a:rPr lang="tr-TR" sz="3700">
                <a:solidFill>
                  <a:srgbClr val="FFFFFF"/>
                </a:solidFill>
              </a:rPr>
              <a:t>Soru 11: Aşağıdakilerden hangisi bir karakter akışı (Reader/Writer) ile doğrudan kullanılmaz?</a:t>
            </a:r>
            <a:endParaRPr/>
          </a:p>
        </p:txBody>
      </p:sp>
      <p:sp>
        <p:nvSpPr>
          <p:cNvPr id="665" name="Google Shape;665;p81"/>
          <p:cNvSpPr/>
          <p:nvPr/>
        </p:nvSpPr>
        <p:spPr>
          <a:xfrm rot="-1790889">
            <a:off x="8683720" y="941148"/>
            <a:ext cx="2987899" cy="2987899"/>
          </a:xfrm>
          <a:prstGeom prst="arc">
            <a:avLst>
              <a:gd fmla="val 15817365" name="adj1"/>
              <a:gd fmla="val 178138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66" name="Google Shape;666;p81"/>
          <p:cNvSpPr/>
          <p:nvPr/>
        </p:nvSpPr>
        <p:spPr>
          <a:xfrm>
            <a:off x="910048" y="4780992"/>
            <a:ext cx="546100" cy="5461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67" name="Google Shape;667;p81"/>
          <p:cNvSpPr txBox="1"/>
          <p:nvPr>
            <p:ph idx="1" type="body"/>
          </p:nvPr>
        </p:nvSpPr>
        <p:spPr>
          <a:xfrm>
            <a:off x="5370153" y="1526033"/>
            <a:ext cx="5536397" cy="393528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a) BufferedReader</a:t>
            </a:r>
            <a:endParaRPr/>
          </a:p>
          <a:p>
            <a:pPr indent="-228600" lvl="0" marL="228600" rtl="0" algn="l">
              <a:lnSpc>
                <a:spcPct val="90000"/>
              </a:lnSpc>
              <a:spcBef>
                <a:spcPts val="1000"/>
              </a:spcBef>
              <a:spcAft>
                <a:spcPts val="0"/>
              </a:spcAft>
              <a:buClr>
                <a:schemeClr val="dk1"/>
              </a:buClr>
              <a:buSzPts val="2800"/>
              <a:buChar char="•"/>
            </a:pPr>
            <a:r>
              <a:rPr lang="tr-TR"/>
              <a:t>b) PrintWriter</a:t>
            </a:r>
            <a:endParaRPr/>
          </a:p>
          <a:p>
            <a:pPr indent="-228600" lvl="0" marL="228600" rtl="0" algn="l">
              <a:lnSpc>
                <a:spcPct val="90000"/>
              </a:lnSpc>
              <a:spcBef>
                <a:spcPts val="1000"/>
              </a:spcBef>
              <a:spcAft>
                <a:spcPts val="0"/>
              </a:spcAft>
              <a:buClr>
                <a:schemeClr val="dk1"/>
              </a:buClr>
              <a:buSzPts val="2800"/>
              <a:buChar char="•"/>
            </a:pPr>
            <a:r>
              <a:rPr lang="tr-TR"/>
              <a:t>c) InputStreamReader</a:t>
            </a:r>
            <a:endParaRPr/>
          </a:p>
          <a:p>
            <a:pPr indent="-228600" lvl="0" marL="228600" rtl="0" algn="l">
              <a:lnSpc>
                <a:spcPct val="90000"/>
              </a:lnSpc>
              <a:spcBef>
                <a:spcPts val="1000"/>
              </a:spcBef>
              <a:spcAft>
                <a:spcPts val="0"/>
              </a:spcAft>
              <a:buClr>
                <a:schemeClr val="dk1"/>
              </a:buClr>
              <a:buSzPts val="2800"/>
              <a:buChar char="•"/>
            </a:pPr>
            <a:r>
              <a:rPr lang="tr-TR"/>
              <a:t>d) BufferedOutputStream</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FileInputStream Kullanım Örneği</a:t>
            </a:r>
            <a:endParaRPr/>
          </a:p>
        </p:txBody>
      </p:sp>
      <p:sp>
        <p:nvSpPr>
          <p:cNvPr id="136" name="Google Shape;136;p19"/>
          <p:cNvSpPr txBox="1"/>
          <p:nvPr>
            <p:ph idx="1" type="body"/>
          </p:nvPr>
        </p:nvSpPr>
        <p:spPr>
          <a:xfrm>
            <a:off x="838200" y="1825625"/>
            <a:ext cx="7399867" cy="4351338"/>
          </a:xfrm>
          <a:prstGeom prst="rect">
            <a:avLst/>
          </a:prstGeom>
          <a:noFill/>
          <a:ln>
            <a:noFill/>
          </a:ln>
        </p:spPr>
        <p:txBody>
          <a:bodyPr anchorCtr="0" anchor="t" bIns="45700" lIns="91425" spcFirstLastPara="1" rIns="91425" wrap="square" tIns="45700">
            <a:normAutofit fontScale="55000" lnSpcReduction="20000"/>
          </a:bodyPr>
          <a:lstStyle/>
          <a:p>
            <a:pPr indent="0" lvl="0" marL="0" rtl="0" algn="l">
              <a:lnSpc>
                <a:spcPct val="90000"/>
              </a:lnSpc>
              <a:spcBef>
                <a:spcPts val="0"/>
              </a:spcBef>
              <a:spcAft>
                <a:spcPts val="0"/>
              </a:spcAft>
              <a:buClr>
                <a:schemeClr val="dk1"/>
              </a:buClr>
              <a:buSzPct val="100000"/>
              <a:buNone/>
            </a:pPr>
            <a:r>
              <a:rPr lang="tr-TR"/>
              <a:t>import java.io.FileInputStream;</a:t>
            </a:r>
            <a:endParaRPr/>
          </a:p>
          <a:p>
            <a:pPr indent="0" lvl="0" marL="0" rtl="0" algn="l">
              <a:lnSpc>
                <a:spcPct val="90000"/>
              </a:lnSpc>
              <a:spcBef>
                <a:spcPts val="1000"/>
              </a:spcBef>
              <a:spcAft>
                <a:spcPts val="0"/>
              </a:spcAft>
              <a:buClr>
                <a:schemeClr val="dk1"/>
              </a:buClr>
              <a:buSzPct val="100000"/>
              <a:buNone/>
            </a:pPr>
            <a:r>
              <a:rPr lang="tr-TR"/>
              <a:t>import java.io.IOException;</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tr-TR"/>
              <a:t>public class InputStreamExample {</a:t>
            </a:r>
            <a:endParaRPr/>
          </a:p>
          <a:p>
            <a:pPr indent="0" lvl="0" marL="0" rtl="0" algn="l">
              <a:lnSpc>
                <a:spcPct val="90000"/>
              </a:lnSpc>
              <a:spcBef>
                <a:spcPts val="1000"/>
              </a:spcBef>
              <a:spcAft>
                <a:spcPts val="0"/>
              </a:spcAft>
              <a:buClr>
                <a:schemeClr val="dk1"/>
              </a:buClr>
              <a:buSzPct val="100000"/>
              <a:buNone/>
            </a:pPr>
            <a:r>
              <a:rPr lang="tr-TR"/>
              <a:t>    public static void main(String[] args) {</a:t>
            </a:r>
            <a:endParaRPr/>
          </a:p>
          <a:p>
            <a:pPr indent="0" lvl="0" marL="0" rtl="0" algn="l">
              <a:lnSpc>
                <a:spcPct val="90000"/>
              </a:lnSpc>
              <a:spcBef>
                <a:spcPts val="1000"/>
              </a:spcBef>
              <a:spcAft>
                <a:spcPts val="0"/>
              </a:spcAft>
              <a:buClr>
                <a:schemeClr val="dk1"/>
              </a:buClr>
              <a:buSzPct val="100000"/>
              <a:buNone/>
            </a:pPr>
            <a:r>
              <a:rPr lang="tr-TR"/>
              <a:t>        try (FileInputStream fis = new FileInputStream("example.txt")) {</a:t>
            </a:r>
            <a:endParaRPr/>
          </a:p>
          <a:p>
            <a:pPr indent="0" lvl="0" marL="0" rtl="0" algn="l">
              <a:lnSpc>
                <a:spcPct val="90000"/>
              </a:lnSpc>
              <a:spcBef>
                <a:spcPts val="1000"/>
              </a:spcBef>
              <a:spcAft>
                <a:spcPts val="0"/>
              </a:spcAft>
              <a:buClr>
                <a:schemeClr val="dk1"/>
              </a:buClr>
              <a:buSzPct val="100000"/>
              <a:buNone/>
            </a:pPr>
            <a:r>
              <a:rPr lang="tr-TR"/>
              <a:t>            int data;</a:t>
            </a:r>
            <a:endParaRPr/>
          </a:p>
          <a:p>
            <a:pPr indent="0" lvl="0" marL="0" rtl="0" algn="l">
              <a:lnSpc>
                <a:spcPct val="90000"/>
              </a:lnSpc>
              <a:spcBef>
                <a:spcPts val="1000"/>
              </a:spcBef>
              <a:spcAft>
                <a:spcPts val="0"/>
              </a:spcAft>
              <a:buClr>
                <a:schemeClr val="dk1"/>
              </a:buClr>
              <a:buSzPct val="100000"/>
              <a:buNone/>
            </a:pPr>
            <a:r>
              <a:rPr lang="tr-TR"/>
              <a:t>            while ((data = fis.read()) != -1) {  // -1 -&gt; Dosya sonu</a:t>
            </a:r>
            <a:endParaRPr/>
          </a:p>
          <a:p>
            <a:pPr indent="0" lvl="0" marL="0" rtl="0" algn="l">
              <a:lnSpc>
                <a:spcPct val="90000"/>
              </a:lnSpc>
              <a:spcBef>
                <a:spcPts val="1000"/>
              </a:spcBef>
              <a:spcAft>
                <a:spcPts val="0"/>
              </a:spcAft>
              <a:buClr>
                <a:schemeClr val="dk1"/>
              </a:buClr>
              <a:buSzPct val="100000"/>
              <a:buNone/>
            </a:pPr>
            <a:r>
              <a:rPr lang="tr-TR"/>
              <a:t>                System.out.print((char) data);   // Baytı karaktere çevirip ekrana bas</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 catch (IOException e) {</a:t>
            </a:r>
            <a:endParaRPr/>
          </a:p>
          <a:p>
            <a:pPr indent="0" lvl="0" marL="0" rtl="0" algn="l">
              <a:lnSpc>
                <a:spcPct val="90000"/>
              </a:lnSpc>
              <a:spcBef>
                <a:spcPts val="1000"/>
              </a:spcBef>
              <a:spcAft>
                <a:spcPts val="0"/>
              </a:spcAft>
              <a:buClr>
                <a:schemeClr val="dk1"/>
              </a:buClr>
              <a:buSzPct val="100000"/>
              <a:buNone/>
            </a:pPr>
            <a:r>
              <a:rPr lang="tr-TR"/>
              <a:t>            e.printStackTrace();</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    }</a:t>
            </a:r>
            <a:endParaRPr/>
          </a:p>
          <a:p>
            <a:pPr indent="0" lvl="0" marL="0" rtl="0" algn="l">
              <a:lnSpc>
                <a:spcPct val="90000"/>
              </a:lnSpc>
              <a:spcBef>
                <a:spcPts val="1000"/>
              </a:spcBef>
              <a:spcAft>
                <a:spcPts val="0"/>
              </a:spcAft>
              <a:buClr>
                <a:schemeClr val="dk1"/>
              </a:buClr>
              <a:buSzPct val="100000"/>
              <a:buNone/>
            </a:pPr>
            <a:r>
              <a:rPr lang="tr-TR"/>
              <a:t>}</a:t>
            </a:r>
            <a:endParaRPr/>
          </a:p>
          <a:p>
            <a:pPr indent="0" lvl="0" marL="0" rtl="0" algn="l">
              <a:lnSpc>
                <a:spcPct val="90000"/>
              </a:lnSpc>
              <a:spcBef>
                <a:spcPts val="1000"/>
              </a:spcBef>
              <a:spcAft>
                <a:spcPts val="0"/>
              </a:spcAft>
              <a:buClr>
                <a:schemeClr val="dk1"/>
              </a:buClr>
              <a:buSzPct val="100000"/>
              <a:buNone/>
            </a:pPr>
            <a:r>
              <a:t/>
            </a:r>
            <a:endParaRPr/>
          </a:p>
        </p:txBody>
      </p:sp>
      <p:sp>
        <p:nvSpPr>
          <p:cNvPr id="137" name="Google Shape;137;p19"/>
          <p:cNvSpPr txBox="1"/>
          <p:nvPr/>
        </p:nvSpPr>
        <p:spPr>
          <a:xfrm>
            <a:off x="7369870" y="3227736"/>
            <a:ext cx="452123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400">
                <a:solidFill>
                  <a:srgbClr val="FF0000"/>
                </a:solidFill>
                <a:latin typeface="Arial"/>
                <a:ea typeface="Arial"/>
                <a:cs typeface="Arial"/>
                <a:sym typeface="Arial"/>
              </a:rPr>
              <a:t>example.txt adlı dosyayı açıyor ve okumaya hazırlıyor.</a:t>
            </a:r>
            <a:endParaRPr/>
          </a:p>
        </p:txBody>
      </p:sp>
      <p:sp>
        <p:nvSpPr>
          <p:cNvPr id="138" name="Google Shape;138;p19"/>
          <p:cNvSpPr txBox="1"/>
          <p:nvPr/>
        </p:nvSpPr>
        <p:spPr>
          <a:xfrm>
            <a:off x="6952705" y="3750039"/>
            <a:ext cx="6163732"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tr-TR" sz="1400">
                <a:solidFill>
                  <a:srgbClr val="FF0000"/>
                </a:solidFill>
                <a:latin typeface="Arial"/>
                <a:ea typeface="Arial"/>
                <a:cs typeface="Arial"/>
                <a:sym typeface="Arial"/>
              </a:rPr>
              <a:t>fis.read() her seferinde  (0-255 arasındaki) bir bayt veri döndürür.</a:t>
            </a:r>
            <a:endParaRPr/>
          </a:p>
        </p:txBody>
      </p:sp>
      <p:sp>
        <p:nvSpPr>
          <p:cNvPr id="139" name="Google Shape;139;p19"/>
          <p:cNvSpPr txBox="1"/>
          <p:nvPr/>
        </p:nvSpPr>
        <p:spPr>
          <a:xfrm>
            <a:off x="2224617" y="6391489"/>
            <a:ext cx="972185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tr-TR" sz="1800">
                <a:solidFill>
                  <a:srgbClr val="FF0000"/>
                </a:solidFill>
                <a:latin typeface="Arial"/>
                <a:ea typeface="Arial"/>
                <a:cs typeface="Arial"/>
                <a:sym typeface="Arial"/>
              </a:rPr>
              <a:t>read() metodunun amacı tek bir baytı okumaktır. Çoklu okumak istiyorsak read(byte[] b) kullanırız.</a:t>
            </a:r>
            <a:endParaRPr/>
          </a:p>
        </p:txBody>
      </p:sp>
      <p:cxnSp>
        <p:nvCxnSpPr>
          <p:cNvPr id="140" name="Google Shape;140;p19"/>
          <p:cNvCxnSpPr>
            <a:endCxn id="137" idx="1"/>
          </p:cNvCxnSpPr>
          <p:nvPr/>
        </p:nvCxnSpPr>
        <p:spPr>
          <a:xfrm>
            <a:off x="6629470" y="3381625"/>
            <a:ext cx="740400" cy="0"/>
          </a:xfrm>
          <a:prstGeom prst="straightConnector1">
            <a:avLst/>
          </a:prstGeom>
          <a:noFill/>
          <a:ln cap="flat" cmpd="sng" w="19050">
            <a:solidFill>
              <a:schemeClr val="accent1"/>
            </a:solidFill>
            <a:prstDash val="solid"/>
            <a:miter lim="800000"/>
            <a:headEnd len="sm" w="sm" type="none"/>
            <a:tailEnd len="med" w="med" type="triangle"/>
          </a:ln>
        </p:spPr>
      </p:cxnSp>
      <p:cxnSp>
        <p:nvCxnSpPr>
          <p:cNvPr id="141" name="Google Shape;141;p19"/>
          <p:cNvCxnSpPr/>
          <p:nvPr/>
        </p:nvCxnSpPr>
        <p:spPr>
          <a:xfrm>
            <a:off x="5799667" y="3943737"/>
            <a:ext cx="778933" cy="0"/>
          </a:xfrm>
          <a:prstGeom prst="straightConnector1">
            <a:avLst/>
          </a:prstGeom>
          <a:noFill/>
          <a:ln cap="flat" cmpd="sng" w="19050">
            <a:solidFill>
              <a:schemeClr val="accent1"/>
            </a:solidFill>
            <a:prstDash val="solid"/>
            <a:miter lim="800000"/>
            <a:headEnd len="sm" w="sm" type="none"/>
            <a:tailEnd len="med" w="med" type="triangle"/>
          </a:ln>
        </p:spPr>
      </p:cxn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8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t/>
            </a:r>
            <a:endParaRPr/>
          </a:p>
        </p:txBody>
      </p:sp>
      <p:sp>
        <p:nvSpPr>
          <p:cNvPr id="673" name="Google Shape;673;p8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Soru 12:RandomAccessFile sınıfı ile ilgili hangisi doğrudur?a) Sadece okuma yapabilir, yazamaz.b) Dosyanın sonuna veri eklemek mümkün değildir.c) Okuma ve yazma için aynı dosya üzerinde rastgele konumlara erişebilir.d) Sadece metin dosyaları için kullanılabilir.</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8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t/>
            </a:r>
            <a:endParaRPr/>
          </a:p>
        </p:txBody>
      </p:sp>
      <p:sp>
        <p:nvSpPr>
          <p:cNvPr id="679" name="Google Shape;679;p8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Soru 13:Aşağıdaki yapılardan hangisi hem bayt akışı hem karakter akışı arasında köprü (bridge) kurar?a) BufferedReaderb) InputStreamReaderc) OutputStreamd) DataInputStream</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8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Soru 14:</a:t>
            </a:r>
            <a:endParaRPr/>
          </a:p>
        </p:txBody>
      </p:sp>
      <p:sp>
        <p:nvSpPr>
          <p:cNvPr id="685" name="Google Shape;685;p8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Aşağıdaki sıkıştırma sınıflarından hangisi akış (stream) bazlıdır?a) GZIPOutputStreamb) ZipFilec) JarFiled) Inflater</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8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t/>
            </a:r>
            <a:endParaRPr/>
          </a:p>
        </p:txBody>
      </p:sp>
      <p:sp>
        <p:nvSpPr>
          <p:cNvPr id="691" name="Google Shape;691;p8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Soru 15:Externalizable arayüzünü implement eden bir sınıfta hangi metodların override edilmesi zorunludur?a) serialize() ve deserialize()b) writeObject() ve readObject()c) writeExternal() ve readExternal()d) writeData() ve readData()</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8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t/>
            </a:r>
            <a:endParaRPr/>
          </a:p>
        </p:txBody>
      </p:sp>
      <p:sp>
        <p:nvSpPr>
          <p:cNvPr id="697" name="Google Shape;697;p8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Soru 16:Aşağıdakilerden hangisi okunan karakteri geri akışa bırakmak için kullanılır?a) reset()b) unread()c) rollback()d) pushback()</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8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t/>
            </a:r>
            <a:endParaRPr/>
          </a:p>
        </p:txBody>
      </p:sp>
      <p:sp>
        <p:nvSpPr>
          <p:cNvPr id="703" name="Google Shape;703;p8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tr-TR"/>
              <a:t>Soru 17:PushbackReader ile ilgili doğru olan hangisidir?a) Bayt tabanlı veri okur.b) Karakter akışı üzerinde geri itme sağlar.c) Dosya sıkıştırması yapar.d) Rastgele erişim destekler.</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8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Cevap Anahtarı</a:t>
            </a:r>
            <a:endParaRPr/>
          </a:p>
        </p:txBody>
      </p:sp>
      <p:graphicFrame>
        <p:nvGraphicFramePr>
          <p:cNvPr id="709" name="Google Shape;709;p88"/>
          <p:cNvGraphicFramePr/>
          <p:nvPr/>
        </p:nvGraphicFramePr>
        <p:xfrm>
          <a:off x="4577080" y="1965960"/>
          <a:ext cx="3000000" cy="3000000"/>
        </p:xfrm>
        <a:graphic>
          <a:graphicData uri="http://schemas.openxmlformats.org/drawingml/2006/table">
            <a:tbl>
              <a:tblPr>
                <a:noFill/>
                <a:tableStyleId>{507D9498-81B4-442F-9727-0BBD0B09CF55}</a:tableStyleId>
              </a:tblPr>
              <a:tblGrid>
                <a:gridCol w="1337725"/>
                <a:gridCol w="1244600"/>
              </a:tblGrid>
              <a:tr h="228600">
                <a:tc>
                  <a:txBody>
                    <a:bodyPr/>
                    <a:lstStyle/>
                    <a:p>
                      <a:pPr indent="0" lvl="0" marL="0" marR="0" rtl="0" algn="l">
                        <a:spcBef>
                          <a:spcPts val="0"/>
                        </a:spcBef>
                        <a:spcAft>
                          <a:spcPts val="0"/>
                        </a:spcAft>
                        <a:buNone/>
                      </a:pPr>
                      <a:r>
                        <a:rPr lang="tr-TR" sz="1800"/>
                        <a:t>Soru</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Cevap</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28600">
                <a:tc>
                  <a:txBody>
                    <a:bodyPr/>
                    <a:lstStyle/>
                    <a:p>
                      <a:pPr indent="0" lvl="0" marL="0" marR="0" rtl="0" algn="l">
                        <a:spcBef>
                          <a:spcPts val="0"/>
                        </a:spcBef>
                        <a:spcAft>
                          <a:spcPts val="0"/>
                        </a:spcAft>
                        <a:buNone/>
                      </a:pPr>
                      <a:r>
                        <a:rPr lang="tr-TR" sz="1800"/>
                        <a:t>11</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d</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28600">
                <a:tc>
                  <a:txBody>
                    <a:bodyPr/>
                    <a:lstStyle/>
                    <a:p>
                      <a:pPr indent="0" lvl="0" marL="0" marR="0" rtl="0" algn="l">
                        <a:spcBef>
                          <a:spcPts val="0"/>
                        </a:spcBef>
                        <a:spcAft>
                          <a:spcPts val="0"/>
                        </a:spcAft>
                        <a:buNone/>
                      </a:pPr>
                      <a:r>
                        <a:rPr lang="tr-TR" sz="1800"/>
                        <a:t>12</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c</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28600">
                <a:tc>
                  <a:txBody>
                    <a:bodyPr/>
                    <a:lstStyle/>
                    <a:p>
                      <a:pPr indent="0" lvl="0" marL="0" marR="0" rtl="0" algn="l">
                        <a:spcBef>
                          <a:spcPts val="0"/>
                        </a:spcBef>
                        <a:spcAft>
                          <a:spcPts val="0"/>
                        </a:spcAft>
                        <a:buNone/>
                      </a:pPr>
                      <a:r>
                        <a:rPr lang="tr-TR" sz="1800"/>
                        <a:t>13</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b</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28600">
                <a:tc>
                  <a:txBody>
                    <a:bodyPr/>
                    <a:lstStyle/>
                    <a:p>
                      <a:pPr indent="0" lvl="0" marL="0" marR="0" rtl="0" algn="l">
                        <a:spcBef>
                          <a:spcPts val="0"/>
                        </a:spcBef>
                        <a:spcAft>
                          <a:spcPts val="0"/>
                        </a:spcAft>
                        <a:buNone/>
                      </a:pPr>
                      <a:r>
                        <a:rPr lang="tr-TR" sz="1800"/>
                        <a:t>14</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a</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28600">
                <a:tc>
                  <a:txBody>
                    <a:bodyPr/>
                    <a:lstStyle/>
                    <a:p>
                      <a:pPr indent="0" lvl="0" marL="0" marR="0" rtl="0" algn="l">
                        <a:spcBef>
                          <a:spcPts val="0"/>
                        </a:spcBef>
                        <a:spcAft>
                          <a:spcPts val="0"/>
                        </a:spcAft>
                        <a:buNone/>
                      </a:pPr>
                      <a:r>
                        <a:rPr lang="tr-TR" sz="1800"/>
                        <a:t>15</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c</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28600">
                <a:tc>
                  <a:txBody>
                    <a:bodyPr/>
                    <a:lstStyle/>
                    <a:p>
                      <a:pPr indent="0" lvl="0" marL="0" marR="0" rtl="0" algn="l">
                        <a:spcBef>
                          <a:spcPts val="0"/>
                        </a:spcBef>
                        <a:spcAft>
                          <a:spcPts val="0"/>
                        </a:spcAft>
                        <a:buNone/>
                      </a:pPr>
                      <a:r>
                        <a:rPr lang="tr-TR" sz="1800"/>
                        <a:t>16</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b</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28600">
                <a:tc>
                  <a:txBody>
                    <a:bodyPr/>
                    <a:lstStyle/>
                    <a:p>
                      <a:pPr indent="0" lvl="0" marL="0" marR="0" rtl="0" algn="l">
                        <a:spcBef>
                          <a:spcPts val="0"/>
                        </a:spcBef>
                        <a:spcAft>
                          <a:spcPts val="0"/>
                        </a:spcAft>
                        <a:buNone/>
                      </a:pPr>
                      <a:r>
                        <a:rPr lang="tr-TR" sz="1800"/>
                        <a:t>17</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b</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graphicFrame>
        <p:nvGraphicFramePr>
          <p:cNvPr id="710" name="Google Shape;710;p88"/>
          <p:cNvGraphicFramePr/>
          <p:nvPr/>
        </p:nvGraphicFramePr>
        <p:xfrm>
          <a:off x="838201" y="1825625"/>
          <a:ext cx="3000000" cy="3000000"/>
        </p:xfrm>
        <a:graphic>
          <a:graphicData uri="http://schemas.openxmlformats.org/drawingml/2006/table">
            <a:tbl>
              <a:tblPr>
                <a:noFill/>
                <a:tableStyleId>{507D9498-81B4-442F-9727-0BBD0B09CF55}</a:tableStyleId>
              </a:tblPr>
              <a:tblGrid>
                <a:gridCol w="797550"/>
                <a:gridCol w="1584950"/>
              </a:tblGrid>
              <a:tr h="517025">
                <a:tc>
                  <a:txBody>
                    <a:bodyPr/>
                    <a:lstStyle/>
                    <a:p>
                      <a:pPr indent="0" lvl="0" marL="0" marR="0" rtl="0" algn="l">
                        <a:spcBef>
                          <a:spcPts val="0"/>
                        </a:spcBef>
                        <a:spcAft>
                          <a:spcPts val="0"/>
                        </a:spcAft>
                        <a:buNone/>
                      </a:pPr>
                      <a:r>
                        <a:rPr lang="tr-TR" sz="1800"/>
                        <a:t>Soru</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Cevap</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5425">
                <a:tc>
                  <a:txBody>
                    <a:bodyPr/>
                    <a:lstStyle/>
                    <a:p>
                      <a:pPr indent="0" lvl="0" marL="0" marR="0" rtl="0" algn="l">
                        <a:spcBef>
                          <a:spcPts val="0"/>
                        </a:spcBef>
                        <a:spcAft>
                          <a:spcPts val="0"/>
                        </a:spcAft>
                        <a:buNone/>
                      </a:pPr>
                      <a:r>
                        <a:rPr lang="tr-TR" sz="1800"/>
                        <a:t>1</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b</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5425">
                <a:tc>
                  <a:txBody>
                    <a:bodyPr/>
                    <a:lstStyle/>
                    <a:p>
                      <a:pPr indent="0" lvl="0" marL="0" marR="0" rtl="0" algn="l">
                        <a:spcBef>
                          <a:spcPts val="0"/>
                        </a:spcBef>
                        <a:spcAft>
                          <a:spcPts val="0"/>
                        </a:spcAft>
                        <a:buNone/>
                      </a:pPr>
                      <a:r>
                        <a:rPr lang="tr-TR" sz="1800"/>
                        <a:t>2</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c</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5425">
                <a:tc>
                  <a:txBody>
                    <a:bodyPr/>
                    <a:lstStyle/>
                    <a:p>
                      <a:pPr indent="0" lvl="0" marL="0" marR="0" rtl="0" algn="l">
                        <a:spcBef>
                          <a:spcPts val="0"/>
                        </a:spcBef>
                        <a:spcAft>
                          <a:spcPts val="0"/>
                        </a:spcAft>
                        <a:buNone/>
                      </a:pPr>
                      <a:r>
                        <a:rPr lang="tr-TR" sz="1800"/>
                        <a:t>3</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b</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5425">
                <a:tc>
                  <a:txBody>
                    <a:bodyPr/>
                    <a:lstStyle/>
                    <a:p>
                      <a:pPr indent="0" lvl="0" marL="0" marR="0" rtl="0" algn="l">
                        <a:spcBef>
                          <a:spcPts val="0"/>
                        </a:spcBef>
                        <a:spcAft>
                          <a:spcPts val="0"/>
                        </a:spcAft>
                        <a:buNone/>
                      </a:pPr>
                      <a:r>
                        <a:rPr lang="tr-TR" sz="1800"/>
                        <a:t>4</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b</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5425">
                <a:tc>
                  <a:txBody>
                    <a:bodyPr/>
                    <a:lstStyle/>
                    <a:p>
                      <a:pPr indent="0" lvl="0" marL="0" marR="0" rtl="0" algn="l">
                        <a:spcBef>
                          <a:spcPts val="0"/>
                        </a:spcBef>
                        <a:spcAft>
                          <a:spcPts val="0"/>
                        </a:spcAft>
                        <a:buNone/>
                      </a:pPr>
                      <a:r>
                        <a:rPr lang="tr-TR" sz="1800"/>
                        <a:t>5</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b</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5425">
                <a:tc>
                  <a:txBody>
                    <a:bodyPr/>
                    <a:lstStyle/>
                    <a:p>
                      <a:pPr indent="0" lvl="0" marL="0" marR="0" rtl="0" algn="l">
                        <a:spcBef>
                          <a:spcPts val="0"/>
                        </a:spcBef>
                        <a:spcAft>
                          <a:spcPts val="0"/>
                        </a:spcAft>
                        <a:buNone/>
                      </a:pPr>
                      <a:r>
                        <a:rPr lang="tr-TR" sz="1800"/>
                        <a:t>6</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b</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5425">
                <a:tc>
                  <a:txBody>
                    <a:bodyPr/>
                    <a:lstStyle/>
                    <a:p>
                      <a:pPr indent="0" lvl="0" marL="0" marR="0" rtl="0" algn="l">
                        <a:spcBef>
                          <a:spcPts val="0"/>
                        </a:spcBef>
                        <a:spcAft>
                          <a:spcPts val="0"/>
                        </a:spcAft>
                        <a:buNone/>
                      </a:pPr>
                      <a:r>
                        <a:rPr lang="tr-TR" sz="1800"/>
                        <a:t>7</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b</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5425">
                <a:tc>
                  <a:txBody>
                    <a:bodyPr/>
                    <a:lstStyle/>
                    <a:p>
                      <a:pPr indent="0" lvl="0" marL="0" marR="0" rtl="0" algn="l">
                        <a:spcBef>
                          <a:spcPts val="0"/>
                        </a:spcBef>
                        <a:spcAft>
                          <a:spcPts val="0"/>
                        </a:spcAft>
                        <a:buNone/>
                      </a:pPr>
                      <a:r>
                        <a:rPr lang="tr-TR" sz="1800"/>
                        <a:t>8</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a</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5425">
                <a:tc>
                  <a:txBody>
                    <a:bodyPr/>
                    <a:lstStyle/>
                    <a:p>
                      <a:pPr indent="0" lvl="0" marL="0" marR="0" rtl="0" algn="l">
                        <a:spcBef>
                          <a:spcPts val="0"/>
                        </a:spcBef>
                        <a:spcAft>
                          <a:spcPts val="0"/>
                        </a:spcAft>
                        <a:buNone/>
                      </a:pPr>
                      <a:r>
                        <a:rPr lang="tr-TR" sz="1800"/>
                        <a:t>9</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a</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295425">
                <a:tc>
                  <a:txBody>
                    <a:bodyPr/>
                    <a:lstStyle/>
                    <a:p>
                      <a:pPr indent="0" lvl="0" marL="0" marR="0" rtl="0" algn="l">
                        <a:spcBef>
                          <a:spcPts val="0"/>
                        </a:spcBef>
                        <a:spcAft>
                          <a:spcPts val="0"/>
                        </a:spcAft>
                        <a:buNone/>
                      </a:pPr>
                      <a:r>
                        <a:rPr lang="tr-TR" sz="1800"/>
                        <a:t>10</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tr-TR" sz="1800"/>
                        <a:t>d</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14" name="Shape 714"/>
        <p:cNvGrpSpPr/>
        <p:nvPr/>
      </p:nvGrpSpPr>
      <p:grpSpPr>
        <a:xfrm>
          <a:off x="0" y="0"/>
          <a:ext cx="0" cy="0"/>
          <a:chOff x="0" y="0"/>
          <a:chExt cx="0" cy="0"/>
        </a:xfrm>
      </p:grpSpPr>
      <p:sp>
        <p:nvSpPr>
          <p:cNvPr id="715" name="Google Shape;715;p89"/>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16" name="Google Shape;716;p89"/>
          <p:cNvSpPr txBox="1"/>
          <p:nvPr>
            <p:ph type="title"/>
          </p:nvPr>
        </p:nvSpPr>
        <p:spPr>
          <a:xfrm>
            <a:off x="640080" y="325369"/>
            <a:ext cx="4368602" cy="195684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400"/>
              <a:buFont typeface="Play"/>
              <a:buNone/>
            </a:pPr>
            <a:r>
              <a:rPr lang="tr-TR" sz="5400"/>
              <a:t>ÖDEV-Zorunludur</a:t>
            </a:r>
            <a:endParaRPr/>
          </a:p>
        </p:txBody>
      </p:sp>
      <p:sp>
        <p:nvSpPr>
          <p:cNvPr id="717" name="Google Shape;717;p89"/>
          <p:cNvSpPr/>
          <p:nvPr/>
        </p:nvSpPr>
        <p:spPr>
          <a:xfrm>
            <a:off x="640080" y="2586994"/>
            <a:ext cx="3474720" cy="18288"/>
          </a:xfrm>
          <a:custGeom>
            <a:rect b="b" l="l" r="r" t="t"/>
            <a:pathLst>
              <a:path extrusionOk="0" fill="none" h="18288" w="347472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extrusionOk="0" h="18288" w="347472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cap="rnd" cmpd="sng" w="444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18" name="Google Shape;718;p89"/>
          <p:cNvSpPr txBox="1"/>
          <p:nvPr>
            <p:ph idx="1" type="body"/>
          </p:nvPr>
        </p:nvSpPr>
        <p:spPr>
          <a:xfrm>
            <a:off x="640080" y="2872899"/>
            <a:ext cx="4243589" cy="332066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200"/>
              <a:buChar char="•"/>
            </a:pPr>
            <a:r>
              <a:rPr lang="tr-TR" sz="2200"/>
              <a:t>Talimatlar en geç 1.05.2025 tarihinde classroom’dan palaşılacaktır. </a:t>
            </a:r>
            <a:endParaRPr/>
          </a:p>
          <a:p>
            <a:pPr indent="-228600" lvl="0" marL="228600" rtl="0" algn="l">
              <a:lnSpc>
                <a:spcPct val="90000"/>
              </a:lnSpc>
              <a:spcBef>
                <a:spcPts val="1000"/>
              </a:spcBef>
              <a:spcAft>
                <a:spcPts val="0"/>
              </a:spcAft>
              <a:buClr>
                <a:schemeClr val="dk1"/>
              </a:buClr>
              <a:buSzPts val="2200"/>
              <a:buChar char="•"/>
            </a:pPr>
            <a:r>
              <a:rPr lang="tr-TR" sz="2200"/>
              <a:t>Ödev için 5 iş günü uygun gördüm.</a:t>
            </a:r>
            <a:endParaRPr/>
          </a:p>
          <a:p>
            <a:pPr indent="-228600" lvl="0" marL="228600" rtl="0" algn="l">
              <a:lnSpc>
                <a:spcPct val="90000"/>
              </a:lnSpc>
              <a:spcBef>
                <a:spcPts val="1000"/>
              </a:spcBef>
              <a:spcAft>
                <a:spcPts val="0"/>
              </a:spcAft>
              <a:buClr>
                <a:schemeClr val="dk1"/>
              </a:buClr>
              <a:buSzPts val="2200"/>
              <a:buChar char="•"/>
            </a:pPr>
            <a:r>
              <a:rPr lang="tr-TR" sz="2200"/>
              <a:t>Son teslim saatinden sonra classrom otomatik olarak kapanacak. </a:t>
            </a:r>
            <a:endParaRPr/>
          </a:p>
        </p:txBody>
      </p:sp>
      <p:pic>
        <p:nvPicPr>
          <p:cNvPr descr="Görsel üretildi" id="719" name="Google Shape;719;p89"/>
          <p:cNvPicPr preferRelativeResize="0"/>
          <p:nvPr>
            <p:ph idx="2" type="body"/>
          </p:nvPr>
        </p:nvPicPr>
        <p:blipFill rotWithShape="1">
          <a:blip r:embed="rId3">
            <a:alphaModFix/>
          </a:blip>
          <a:srcRect b="303" l="0" r="0" t="0"/>
          <a:stretch/>
        </p:blipFill>
        <p:spPr>
          <a:xfrm>
            <a:off x="5311702" y="10"/>
            <a:ext cx="6878775" cy="685799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read(byte[] b) ile Çoklu Okuma Örneği</a:t>
            </a:r>
            <a:endParaRPr/>
          </a:p>
        </p:txBody>
      </p:sp>
      <p:sp>
        <p:nvSpPr>
          <p:cNvPr id="147" name="Google Shape;147;p2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600"/>
              <a:buNone/>
            </a:pPr>
            <a:r>
              <a:rPr lang="tr-TR" sz="1600"/>
              <a:t>public class ReadMultipleBytesExample {</a:t>
            </a:r>
            <a:endParaRPr/>
          </a:p>
          <a:p>
            <a:pPr indent="0" lvl="0" marL="0" rtl="0" algn="l">
              <a:lnSpc>
                <a:spcPct val="90000"/>
              </a:lnSpc>
              <a:spcBef>
                <a:spcPts val="1000"/>
              </a:spcBef>
              <a:spcAft>
                <a:spcPts val="0"/>
              </a:spcAft>
              <a:buClr>
                <a:schemeClr val="dk1"/>
              </a:buClr>
              <a:buSzPts val="1600"/>
              <a:buNone/>
            </a:pPr>
            <a:r>
              <a:rPr lang="tr-TR" sz="1600"/>
              <a:t>    public static void main(String[] args) {</a:t>
            </a:r>
            <a:endParaRPr/>
          </a:p>
          <a:p>
            <a:pPr indent="0" lvl="0" marL="0" rtl="0" algn="l">
              <a:lnSpc>
                <a:spcPct val="90000"/>
              </a:lnSpc>
              <a:spcBef>
                <a:spcPts val="1000"/>
              </a:spcBef>
              <a:spcAft>
                <a:spcPts val="0"/>
              </a:spcAft>
              <a:buClr>
                <a:schemeClr val="dk1"/>
              </a:buClr>
              <a:buSzPts val="1600"/>
              <a:buNone/>
            </a:pPr>
            <a:r>
              <a:rPr lang="tr-TR" sz="1600"/>
              <a:t>        byte[] buffer = new byte[8];  // 8 baytlık bir tampon (buffer)        </a:t>
            </a:r>
            <a:endParaRPr/>
          </a:p>
          <a:p>
            <a:pPr indent="0" lvl="0" marL="0" rtl="0" algn="l">
              <a:lnSpc>
                <a:spcPct val="90000"/>
              </a:lnSpc>
              <a:spcBef>
                <a:spcPts val="1000"/>
              </a:spcBef>
              <a:spcAft>
                <a:spcPts val="0"/>
              </a:spcAft>
              <a:buClr>
                <a:schemeClr val="dk1"/>
              </a:buClr>
              <a:buSzPts val="1600"/>
              <a:buNone/>
            </a:pPr>
            <a:r>
              <a:rPr lang="tr-TR" sz="1600"/>
              <a:t>        try (FileInputStream fis = new FileInputStream("example.txt")) {</a:t>
            </a:r>
            <a:endParaRPr/>
          </a:p>
          <a:p>
            <a:pPr indent="0" lvl="0" marL="0" rtl="0" algn="l">
              <a:lnSpc>
                <a:spcPct val="90000"/>
              </a:lnSpc>
              <a:spcBef>
                <a:spcPts val="1000"/>
              </a:spcBef>
              <a:spcAft>
                <a:spcPts val="0"/>
              </a:spcAft>
              <a:buClr>
                <a:schemeClr val="dk1"/>
              </a:buClr>
              <a:buSzPts val="1600"/>
              <a:buNone/>
            </a:pPr>
            <a:r>
              <a:rPr lang="tr-TR" sz="1600"/>
              <a:t>            int bytesRead;            </a:t>
            </a:r>
            <a:endParaRPr/>
          </a:p>
          <a:p>
            <a:pPr indent="0" lvl="0" marL="0" rtl="0" algn="l">
              <a:lnSpc>
                <a:spcPct val="90000"/>
              </a:lnSpc>
              <a:spcBef>
                <a:spcPts val="1000"/>
              </a:spcBef>
              <a:spcAft>
                <a:spcPts val="0"/>
              </a:spcAft>
              <a:buClr>
                <a:schemeClr val="dk1"/>
              </a:buClr>
              <a:buSzPts val="1600"/>
              <a:buNone/>
            </a:pPr>
            <a:r>
              <a:rPr lang="tr-TR" sz="1600"/>
              <a:t>            while ((bytesRead = fis.read(buffer)) != -1) {</a:t>
            </a:r>
            <a:endParaRPr/>
          </a:p>
          <a:p>
            <a:pPr indent="0" lvl="0" marL="0" rtl="0" algn="l">
              <a:lnSpc>
                <a:spcPct val="90000"/>
              </a:lnSpc>
              <a:spcBef>
                <a:spcPts val="1000"/>
              </a:spcBef>
              <a:spcAft>
                <a:spcPts val="0"/>
              </a:spcAft>
              <a:buClr>
                <a:schemeClr val="dk1"/>
              </a:buClr>
              <a:buSzPts val="1600"/>
              <a:buNone/>
            </a:pPr>
            <a:r>
              <a:rPr lang="tr-TR" sz="1600"/>
              <a:t>                String chunk = new String(buffer, 0, bytesRead); // Okunan kısım kadarını al</a:t>
            </a:r>
            <a:endParaRPr/>
          </a:p>
          <a:p>
            <a:pPr indent="0" lvl="0" marL="0" rtl="0" algn="l">
              <a:lnSpc>
                <a:spcPct val="90000"/>
              </a:lnSpc>
              <a:spcBef>
                <a:spcPts val="1000"/>
              </a:spcBef>
              <a:spcAft>
                <a:spcPts val="0"/>
              </a:spcAft>
              <a:buClr>
                <a:schemeClr val="dk1"/>
              </a:buClr>
              <a:buSzPts val="1600"/>
              <a:buNone/>
            </a:pPr>
            <a:r>
              <a:rPr lang="tr-TR" sz="1600"/>
              <a:t>                System.out.print(chunk); // Parçayı yazdır</a:t>
            </a:r>
            <a:endParaRPr/>
          </a:p>
          <a:p>
            <a:pPr indent="0" lvl="0" marL="0" rtl="0" algn="l">
              <a:lnSpc>
                <a:spcPct val="90000"/>
              </a:lnSpc>
              <a:spcBef>
                <a:spcPts val="1000"/>
              </a:spcBef>
              <a:spcAft>
                <a:spcPts val="0"/>
              </a:spcAft>
              <a:buClr>
                <a:schemeClr val="dk1"/>
              </a:buClr>
              <a:buSzPts val="1600"/>
              <a:buNone/>
            </a:pPr>
            <a:r>
              <a:rPr lang="tr-TR" sz="1600"/>
              <a:t>            }            </a:t>
            </a:r>
            <a:endParaRPr/>
          </a:p>
          <a:p>
            <a:pPr indent="0" lvl="0" marL="0" rtl="0" algn="l">
              <a:lnSpc>
                <a:spcPct val="90000"/>
              </a:lnSpc>
              <a:spcBef>
                <a:spcPts val="1000"/>
              </a:spcBef>
              <a:spcAft>
                <a:spcPts val="0"/>
              </a:spcAft>
              <a:buClr>
                <a:schemeClr val="dk1"/>
              </a:buClr>
              <a:buSzPts val="1600"/>
              <a:buNone/>
            </a:pPr>
            <a:r>
              <a:rPr lang="tr-TR" sz="1600"/>
              <a:t>        } catch (IOException e) {</a:t>
            </a:r>
            <a:endParaRPr/>
          </a:p>
          <a:p>
            <a:pPr indent="0" lvl="0" marL="0" rtl="0" algn="l">
              <a:lnSpc>
                <a:spcPct val="90000"/>
              </a:lnSpc>
              <a:spcBef>
                <a:spcPts val="1000"/>
              </a:spcBef>
              <a:spcAft>
                <a:spcPts val="0"/>
              </a:spcAft>
              <a:buClr>
                <a:schemeClr val="dk1"/>
              </a:buClr>
              <a:buSzPts val="1600"/>
              <a:buNone/>
            </a:pPr>
            <a:r>
              <a:rPr lang="tr-TR" sz="1600"/>
              <a:t>            e.printStackTrace();</a:t>
            </a:r>
            <a:endParaRPr/>
          </a:p>
          <a:p>
            <a:pPr indent="0" lvl="0" marL="0" rtl="0" algn="l">
              <a:lnSpc>
                <a:spcPct val="90000"/>
              </a:lnSpc>
              <a:spcBef>
                <a:spcPts val="1000"/>
              </a:spcBef>
              <a:spcAft>
                <a:spcPts val="0"/>
              </a:spcAft>
              <a:buClr>
                <a:schemeClr val="dk1"/>
              </a:buClr>
              <a:buSzPts val="1600"/>
              <a:buNone/>
            </a:pPr>
            <a:r>
              <a:rPr lang="tr-TR" sz="1600"/>
              <a:t>        }</a:t>
            </a:r>
            <a:endParaRPr/>
          </a:p>
          <a:p>
            <a:pPr indent="0" lvl="0" marL="0" rtl="0" algn="l">
              <a:lnSpc>
                <a:spcPct val="90000"/>
              </a:lnSpc>
              <a:spcBef>
                <a:spcPts val="1000"/>
              </a:spcBef>
              <a:spcAft>
                <a:spcPts val="0"/>
              </a:spcAft>
              <a:buClr>
                <a:schemeClr val="dk1"/>
              </a:buClr>
              <a:buSzPts val="1600"/>
              <a:buNone/>
            </a:pPr>
            <a:r>
              <a:rPr lang="tr-TR" sz="1600"/>
              <a:t>    }</a:t>
            </a:r>
            <a:endParaRPr/>
          </a:p>
          <a:p>
            <a:pPr indent="0" lvl="0" marL="0" rtl="0" algn="l">
              <a:lnSpc>
                <a:spcPct val="90000"/>
              </a:lnSpc>
              <a:spcBef>
                <a:spcPts val="1000"/>
              </a:spcBef>
              <a:spcAft>
                <a:spcPts val="0"/>
              </a:spcAft>
              <a:buClr>
                <a:schemeClr val="dk1"/>
              </a:buClr>
              <a:buSzPts val="1600"/>
              <a:buNone/>
            </a:pPr>
            <a:r>
              <a:rPr lang="tr-TR" sz="1600"/>
              <a:t>}</a:t>
            </a:r>
            <a:endParaRPr/>
          </a:p>
          <a:p>
            <a:pPr indent="0" lvl="0" marL="0" rtl="0" algn="l">
              <a:lnSpc>
                <a:spcPct val="90000"/>
              </a:lnSpc>
              <a:spcBef>
                <a:spcPts val="1000"/>
              </a:spcBef>
              <a:spcAft>
                <a:spcPts val="0"/>
              </a:spcAft>
              <a:buClr>
                <a:schemeClr val="dk1"/>
              </a:buClr>
              <a:buSzPts val="1600"/>
              <a:buNone/>
            </a:pPr>
            <a:r>
              <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tr-TR"/>
              <a:t>BufferedInputStream Nedir?</a:t>
            </a:r>
            <a:endParaRPr/>
          </a:p>
        </p:txBody>
      </p:sp>
      <p:sp>
        <p:nvSpPr>
          <p:cNvPr id="153" name="Google Shape;153;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2800"/>
              <a:buChar char="•"/>
            </a:pPr>
            <a:r>
              <a:rPr b="1" lang="tr-TR"/>
              <a:t>BufferedInputStream</a:t>
            </a:r>
            <a:r>
              <a:rPr lang="tr-TR"/>
              <a:t>, Java'da </a:t>
            </a:r>
            <a:r>
              <a:rPr b="1" lang="tr-TR"/>
              <a:t>okuma işlemini hızlandırmak</a:t>
            </a:r>
            <a:r>
              <a:rPr lang="tr-TR"/>
              <a:t> için kullanılan bir InputStream türüdür.</a:t>
            </a:r>
            <a:endParaRPr/>
          </a:p>
          <a:p>
            <a:pPr indent="-228600" lvl="0" marL="228600" rtl="0" algn="just">
              <a:lnSpc>
                <a:spcPct val="90000"/>
              </a:lnSpc>
              <a:spcBef>
                <a:spcPts val="1000"/>
              </a:spcBef>
              <a:spcAft>
                <a:spcPts val="0"/>
              </a:spcAft>
              <a:buClr>
                <a:schemeClr val="dk1"/>
              </a:buClr>
              <a:buSzPts val="2800"/>
              <a:buChar char="•"/>
            </a:pPr>
            <a:r>
              <a:rPr lang="tr-TR"/>
              <a:t>Normal bir InputStream, veriyi kaynaktan bayt bayt çeker (çok sık disk, ağ erişimi yapar → yavaş).BufferedInputStream ise veriyi büyük bloklar halinde (örneğin 8192 bayt) belleğe (RAM) alır, sonra istek oldukça bu tampondan hızlıca verir.</a:t>
            </a:r>
            <a:endParaRPr/>
          </a:p>
          <a:p>
            <a:pPr indent="-228600" lvl="0" marL="228600" rtl="0" algn="just">
              <a:lnSpc>
                <a:spcPct val="90000"/>
              </a:lnSpc>
              <a:spcBef>
                <a:spcPts val="1000"/>
              </a:spcBef>
              <a:spcAft>
                <a:spcPts val="0"/>
              </a:spcAft>
              <a:buClr>
                <a:schemeClr val="dk1"/>
              </a:buClr>
              <a:buSzPts val="2800"/>
              <a:buChar char="•"/>
            </a:pPr>
            <a:r>
              <a:rPr lang="tr-TR"/>
              <a:t>Disk, ağ gibi yavaş kaynaklardan okuma sayısını azaltır.</a:t>
            </a:r>
            <a:endParaRPr/>
          </a:p>
          <a:p>
            <a:pPr indent="-228600" lvl="0" marL="228600" rtl="0" algn="just">
              <a:lnSpc>
                <a:spcPct val="90000"/>
              </a:lnSpc>
              <a:spcBef>
                <a:spcPts val="1000"/>
              </a:spcBef>
              <a:spcAft>
                <a:spcPts val="0"/>
              </a:spcAft>
              <a:buClr>
                <a:schemeClr val="dk1"/>
              </a:buClr>
              <a:buSzPts val="2800"/>
              <a:buChar char="•"/>
            </a:pPr>
            <a:r>
              <a:rPr lang="tr-TR"/>
              <a:t>Okuma işlemi RAM'de tamponlandığı için daha hızlıdır.</a:t>
            </a:r>
            <a:endParaRPr/>
          </a:p>
        </p:txBody>
      </p:sp>
      <p:sp>
        <p:nvSpPr>
          <p:cNvPr id="154" name="Google Shape;154;p21"/>
          <p:cNvSpPr txBox="1"/>
          <p:nvPr/>
        </p:nvSpPr>
        <p:spPr>
          <a:xfrm>
            <a:off x="211668" y="6176963"/>
            <a:ext cx="616373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tr-TR" sz="1800">
                <a:solidFill>
                  <a:schemeClr val="dk1"/>
                </a:solidFill>
                <a:latin typeface="Arial"/>
                <a:ea typeface="Arial"/>
                <a:cs typeface="Arial"/>
                <a:sym typeface="Arial"/>
              </a:rPr>
              <a:t>buffer</a:t>
            </a:r>
            <a:r>
              <a:rPr lang="tr-TR" sz="1800">
                <a:solidFill>
                  <a:schemeClr val="dk1"/>
                </a:solidFill>
                <a:latin typeface="Arial"/>
                <a:ea typeface="Arial"/>
                <a:cs typeface="Arial"/>
                <a:sym typeface="Arial"/>
              </a:rPr>
              <a:t>, veriyi geçici olarak depolayan bir bellek alanıdır.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eması">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